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8"/>
  </p:notesMasterIdLst>
  <p:sldIdLst>
    <p:sldId id="290" r:id="rId3"/>
    <p:sldId id="291" r:id="rId4"/>
    <p:sldId id="292" r:id="rId5"/>
    <p:sldId id="293" r:id="rId6"/>
    <p:sldId id="294" r:id="rId7"/>
    <p:sldId id="295" r:id="rId8"/>
    <p:sldId id="296" r:id="rId9"/>
    <p:sldId id="298" r:id="rId10"/>
    <p:sldId id="299" r:id="rId11"/>
    <p:sldId id="300" r:id="rId12"/>
    <p:sldId id="258" r:id="rId13"/>
    <p:sldId id="259" r:id="rId14"/>
    <p:sldId id="260" r:id="rId15"/>
    <p:sldId id="257" r:id="rId16"/>
    <p:sldId id="262" r:id="rId17"/>
    <p:sldId id="302" r:id="rId18"/>
    <p:sldId id="303" r:id="rId19"/>
    <p:sldId id="286" r:id="rId20"/>
    <p:sldId id="326" r:id="rId21"/>
    <p:sldId id="324" r:id="rId22"/>
    <p:sldId id="321" r:id="rId23"/>
    <p:sldId id="320" r:id="rId24"/>
    <p:sldId id="325" r:id="rId25"/>
    <p:sldId id="322" r:id="rId26"/>
    <p:sldId id="264" r:id="rId27"/>
    <p:sldId id="327" r:id="rId28"/>
    <p:sldId id="328" r:id="rId29"/>
    <p:sldId id="267" r:id="rId30"/>
    <p:sldId id="329" r:id="rId31"/>
    <p:sldId id="305" r:id="rId32"/>
    <p:sldId id="307" r:id="rId33"/>
    <p:sldId id="268" r:id="rId34"/>
    <p:sldId id="281" r:id="rId35"/>
    <p:sldId id="308" r:id="rId36"/>
    <p:sldId id="306" r:id="rId37"/>
    <p:sldId id="323" r:id="rId38"/>
    <p:sldId id="269" r:id="rId39"/>
    <p:sldId id="331" r:id="rId40"/>
    <p:sldId id="276" r:id="rId41"/>
    <p:sldId id="332" r:id="rId42"/>
    <p:sldId id="283" r:id="rId43"/>
    <p:sldId id="333" r:id="rId44"/>
    <p:sldId id="311" r:id="rId45"/>
    <p:sldId id="310" r:id="rId46"/>
    <p:sldId id="309" r:id="rId47"/>
    <p:sldId id="312" r:id="rId48"/>
    <p:sldId id="313" r:id="rId49"/>
    <p:sldId id="279" r:id="rId50"/>
    <p:sldId id="285" r:id="rId51"/>
    <p:sldId id="282" r:id="rId52"/>
    <p:sldId id="316" r:id="rId53"/>
    <p:sldId id="317" r:id="rId54"/>
    <p:sldId id="289" r:id="rId55"/>
    <p:sldId id="287" r:id="rId56"/>
    <p:sldId id="318" r:id="rId5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6FF92D47-DB56-477E-AC36-22D87B689CA7}">
          <p14:sldIdLst>
            <p14:sldId id="290"/>
            <p14:sldId id="291"/>
            <p14:sldId id="292"/>
            <p14:sldId id="293"/>
            <p14:sldId id="294"/>
          </p14:sldIdLst>
        </p14:section>
        <p14:section name="Learning Segment 01 (   )" id="{FE9D4D38-4FC4-42FF-A41B-18216A25ED85}">
          <p14:sldIdLst>
            <p14:sldId id="295"/>
            <p14:sldId id="296"/>
            <p14:sldId id="298"/>
            <p14:sldId id="299"/>
          </p14:sldIdLst>
        </p14:section>
        <p14:section name="Learning Segment 02" id="{A5F28393-3D8E-4AC5-96BB-620F513EDF5E}">
          <p14:sldIdLst>
            <p14:sldId id="300"/>
            <p14:sldId id="258"/>
            <p14:sldId id="259"/>
            <p14:sldId id="260"/>
            <p14:sldId id="257"/>
            <p14:sldId id="262"/>
            <p14:sldId id="302"/>
          </p14:sldIdLst>
        </p14:section>
        <p14:section name="Learning Segment 03" id="{4D5F6325-E488-42CB-BF1B-1AB5261336FB}">
          <p14:sldIdLst>
            <p14:sldId id="303"/>
            <p14:sldId id="286"/>
            <p14:sldId id="326"/>
            <p14:sldId id="324"/>
          </p14:sldIdLst>
        </p14:section>
        <p14:section name="Learning Segment 04" id="{704D67ED-5EEA-4E4B-87CC-ADA7D3BF2763}">
          <p14:sldIdLst>
            <p14:sldId id="321"/>
            <p14:sldId id="320"/>
            <p14:sldId id="325"/>
          </p14:sldIdLst>
        </p14:section>
        <p14:section name="Learning Segment 05" id="{0BEB89E6-A6AC-47A1-8EF1-5428382CEE78}">
          <p14:sldIdLst>
            <p14:sldId id="322"/>
            <p14:sldId id="264"/>
            <p14:sldId id="327"/>
            <p14:sldId id="328"/>
            <p14:sldId id="267"/>
            <p14:sldId id="329"/>
            <p14:sldId id="305"/>
          </p14:sldIdLst>
        </p14:section>
        <p14:section name="Learning Segment 6" id="{D178698B-66AF-406E-B8F7-98644AC6554E}">
          <p14:sldIdLst>
            <p14:sldId id="307"/>
            <p14:sldId id="268"/>
            <p14:sldId id="281"/>
            <p14:sldId id="308"/>
          </p14:sldIdLst>
        </p14:section>
        <p14:section name="Learning Segment 07" id="{A9962D3E-A98F-4DA5-95C4-DF2C3010F718}">
          <p14:sldIdLst>
            <p14:sldId id="306"/>
            <p14:sldId id="323"/>
            <p14:sldId id="269"/>
            <p14:sldId id="331"/>
            <p14:sldId id="276"/>
            <p14:sldId id="332"/>
            <p14:sldId id="283"/>
            <p14:sldId id="333"/>
            <p14:sldId id="311"/>
          </p14:sldIdLst>
        </p14:section>
        <p14:section name="Learning Segment 08" id="{18A6A359-E1FC-4323-9FC8-5DD9B9EE7736}">
          <p14:sldIdLst>
            <p14:sldId id="310"/>
            <p14:sldId id="309"/>
            <p14:sldId id="312"/>
          </p14:sldIdLst>
        </p14:section>
        <p14:section name="Learning Segment 09" id="{9859D38E-5FA1-43F8-BFA5-F33808410560}">
          <p14:sldIdLst>
            <p14:sldId id="313"/>
            <p14:sldId id="279"/>
            <p14:sldId id="285"/>
            <p14:sldId id="282"/>
            <p14:sldId id="316"/>
          </p14:sldIdLst>
        </p14:section>
        <p14:section name="Learning Segment 10" id="{E0AA583D-3FE0-4558-81E3-ECF440120049}">
          <p14:sldIdLst>
            <p14:sldId id="317"/>
            <p14:sldId id="289"/>
            <p14:sldId id="287"/>
            <p14:sldId id="318"/>
          </p14:sldIdLst>
        </p14:section>
      </p14:sectionLst>
    </p:ex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65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711" autoAdjust="0"/>
    <p:restoredTop sz="76696" autoAdjust="0"/>
  </p:normalViewPr>
  <p:slideViewPr>
    <p:cSldViewPr>
      <p:cViewPr>
        <p:scale>
          <a:sx n="81" d="100"/>
          <a:sy n="81" d="100"/>
        </p:scale>
        <p:origin x="-672" y="23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3" Type="http://schemas.openxmlformats.org/officeDocument/2006/relationships/tableStyles" Target="tableStyles.xml"/><Relationship Id="rId69" Type="http://schemas.microsoft.com/office/2015/10/relationships/revisionInfo" Target="revisionInfo.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notesMaster" Target="notesMasters/notesMaster1.xml"/><Relationship Id="rId59" Type="http://schemas.openxmlformats.org/officeDocument/2006/relationships/printerSettings" Target="printerSettings/printerSettings1.bin"/><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60" Type="http://schemas.openxmlformats.org/officeDocument/2006/relationships/presProps" Target="presProps.xml"/><Relationship Id="rId61" Type="http://schemas.openxmlformats.org/officeDocument/2006/relationships/viewProps" Target="viewProps.xml"/><Relationship Id="rId62" Type="http://schemas.openxmlformats.org/officeDocument/2006/relationships/theme" Target="theme/theme1.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563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fld id="{1E03FFB6-B53C-4AA0-9325-BF135CBDD5EA}" type="datetimeFigureOut">
              <a:rPr lang="en-US"/>
              <a:pPr>
                <a:defRPr/>
              </a:pPr>
              <a:t>2/14/18</a:t>
            </a:fld>
            <a:endParaRPr lang="en-US" dirty="0"/>
          </a:p>
        </p:txBody>
      </p:sp>
      <p:sp>
        <p:nvSpPr>
          <p:cNvPr id="266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63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63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563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EACA5BF6-D506-49C2-9B14-27401F5B19B8}" type="slidenum">
              <a:rPr lang="en-US"/>
              <a:pPr>
                <a:defRPr/>
              </a:pPr>
              <a:t>‹#›</a:t>
            </a:fld>
            <a:endParaRPr lang="en-US" dirty="0"/>
          </a:p>
        </p:txBody>
      </p:sp>
    </p:spTree>
    <p:extLst>
      <p:ext uri="{BB962C8B-B14F-4D97-AF65-F5344CB8AC3E}">
        <p14:creationId xmlns:p14="http://schemas.microsoft.com/office/powerpoint/2010/main" val="14685872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a:t>
            </a:fld>
            <a:endParaRPr lang="en-US" dirty="0"/>
          </a:p>
        </p:txBody>
      </p:sp>
    </p:spTree>
    <p:extLst>
      <p:ext uri="{BB962C8B-B14F-4D97-AF65-F5344CB8AC3E}">
        <p14:creationId xmlns:p14="http://schemas.microsoft.com/office/powerpoint/2010/main" val="6146572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10</a:t>
            </a:fld>
            <a:endParaRPr lang="en-US" dirty="0"/>
          </a:p>
        </p:txBody>
      </p:sp>
    </p:spTree>
    <p:extLst>
      <p:ext uri="{BB962C8B-B14F-4D97-AF65-F5344CB8AC3E}">
        <p14:creationId xmlns:p14="http://schemas.microsoft.com/office/powerpoint/2010/main" val="42678700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Calibri" pitchFamily="34" charset="0"/>
                <a:ea typeface="+mn-ea"/>
                <a:cs typeface="+mn-cs"/>
              </a:rPr>
              <a:t>TEACHER NOTES:</a:t>
            </a:r>
          </a:p>
          <a:p>
            <a:r>
              <a:rPr lang="en-US" sz="1200" kern="1200" dirty="0">
                <a:solidFill>
                  <a:schemeClr val="tx1"/>
                </a:solidFill>
                <a:effectLst/>
                <a:latin typeface="Calibri" pitchFamily="34" charset="0"/>
                <a:ea typeface="+mn-ea"/>
                <a:cs typeface="+mn-cs"/>
              </a:rPr>
              <a:t>We begin by having a short conversation about heart rate and how to take your own heat rate. Have the students practice by taking their resting heart rate at either their neck or their wrist; make sure they use their fingers and not their thumb. </a:t>
            </a:r>
          </a:p>
          <a:p>
            <a:r>
              <a:rPr lang="en-US" sz="1200" kern="1200" dirty="0">
                <a:solidFill>
                  <a:schemeClr val="tx1"/>
                </a:solidFill>
                <a:effectLst/>
                <a:latin typeface="Calibri" pitchFamily="34" charset="0"/>
                <a:ea typeface="+mn-ea"/>
                <a:cs typeface="+mn-cs"/>
              </a:rPr>
              <a:t> </a:t>
            </a:r>
            <a:endParaRPr lang="en-US" sz="1200" kern="1200" dirty="0" smtClean="0">
              <a:solidFill>
                <a:schemeClr val="tx1"/>
              </a:solidFill>
              <a:effectLst/>
              <a:latin typeface="Calibri" pitchFamily="34" charset="0"/>
              <a:ea typeface="+mn-ea"/>
              <a:cs typeface="+mn-cs"/>
            </a:endParaRPr>
          </a:p>
          <a:p>
            <a:r>
              <a:rPr lang="en-US" dirty="0" smtClean="0"/>
              <a:t>Image, “Heart-Rate, EKG, Heart</a:t>
            </a:r>
            <a:r>
              <a:rPr lang="en-US" baseline="0" dirty="0" smtClean="0"/>
              <a:t> Beat”</a:t>
            </a:r>
          </a:p>
          <a:p>
            <a:r>
              <a:rPr lang="en-US" dirty="0" smtClean="0"/>
              <a:t>(http://</a:t>
            </a:r>
            <a:r>
              <a:rPr lang="en-US" dirty="0" err="1" smtClean="0"/>
              <a:t>www.publicdomainpictures.net</a:t>
            </a:r>
            <a:r>
              <a:rPr lang="en-US" dirty="0" smtClean="0"/>
              <a:t>/</a:t>
            </a:r>
            <a:r>
              <a:rPr lang="en-US" dirty="0" err="1" smtClean="0"/>
              <a:t>view-image.php?image</a:t>
            </a:r>
            <a:r>
              <a:rPr lang="en-US" dirty="0" smtClean="0"/>
              <a:t>=58196)</a:t>
            </a:r>
          </a:p>
          <a:p>
            <a:r>
              <a:rPr lang="en-US" dirty="0" smtClean="0"/>
              <a:t>By Public Domain Pictures, Creative</a:t>
            </a:r>
            <a:r>
              <a:rPr lang="en-US" baseline="0" dirty="0" smtClean="0"/>
              <a:t> Commons License </a:t>
            </a:r>
            <a:endParaRPr lang="en-US" dirty="0" smtClean="0"/>
          </a:p>
          <a:p>
            <a:endParaRPr lang="en-US" sz="1200" kern="1200" dirty="0">
              <a:solidFill>
                <a:schemeClr val="tx1"/>
              </a:solidFill>
              <a:effectLst/>
              <a:latin typeface="Calibr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11</a:t>
            </a:fld>
            <a:endParaRPr lang="en-US" dirty="0"/>
          </a:p>
        </p:txBody>
      </p:sp>
    </p:spTree>
    <p:extLst>
      <p:ext uri="{BB962C8B-B14F-4D97-AF65-F5344CB8AC3E}">
        <p14:creationId xmlns:p14="http://schemas.microsoft.com/office/powerpoint/2010/main" val="31346864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sz="1200" kern="1200" dirty="0">
                <a:solidFill>
                  <a:schemeClr val="tx1"/>
                </a:solidFill>
                <a:effectLst/>
                <a:latin typeface="Calibri" pitchFamily="34" charset="0"/>
                <a:ea typeface="+mn-ea"/>
                <a:cs typeface="+mn-cs"/>
              </a:rPr>
              <a:t>After the students practice taking their resting heart rate, have students measure their resting heart rate all at the same time; they count heartbeats while you watch the clock for 20 seconds, have them write down the number they counted and then multiple by 3 to get the number of beats per minute. Record resting heart rate in Doodle </a:t>
            </a:r>
            <a:r>
              <a:rPr lang="en-US" sz="1200" kern="1200" dirty="0" smtClean="0">
                <a:solidFill>
                  <a:schemeClr val="tx1"/>
                </a:solidFill>
                <a:effectLst/>
                <a:latin typeface="Calibri" pitchFamily="34" charset="0"/>
                <a:ea typeface="+mn-ea"/>
                <a:cs typeface="+mn-cs"/>
              </a:rPr>
              <a:t>B</a:t>
            </a:r>
          </a:p>
          <a:p>
            <a:endParaRPr lang="en-US" sz="1200" kern="1200" dirty="0" smtClean="0">
              <a:solidFill>
                <a:schemeClr val="tx1"/>
              </a:solidFill>
              <a:effectLst/>
              <a:latin typeface="Calibri"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smtClean="0"/>
              <a:t>Image, “</a:t>
            </a:r>
            <a:r>
              <a:rPr lang="en-US" b="0" dirty="0" err="1" smtClean="0"/>
              <a:t>impleicons</a:t>
            </a:r>
            <a:r>
              <a:rPr lang="en-US" b="0" dirty="0" smtClean="0"/>
              <a:t> Business stopwatch-</a:t>
            </a:r>
            <a:r>
              <a:rPr lang="en-US" b="0" dirty="0" err="1" smtClean="0"/>
              <a:t>tool.svg</a:t>
            </a:r>
            <a:r>
              <a:rPr lang="en-US" b="0"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smtClean="0"/>
              <a:t>(https://</a:t>
            </a:r>
            <a:r>
              <a:rPr lang="en-US" b="0" dirty="0" err="1" smtClean="0"/>
              <a:t>commons.wikimedia.org</a:t>
            </a:r>
            <a:r>
              <a:rPr lang="en-US" b="0" dirty="0" smtClean="0"/>
              <a:t>/wiki/File%3ASimpleicons_Business_stopwatch-tool.svg)</a:t>
            </a:r>
          </a:p>
          <a:p>
            <a:r>
              <a:rPr lang="en-US" b="0" dirty="0" smtClean="0"/>
              <a:t>By </a:t>
            </a:r>
            <a:r>
              <a:rPr lang="en-US" b="0" dirty="0" err="1" smtClean="0"/>
              <a:t>SimpleIcon</a:t>
            </a:r>
            <a:r>
              <a:rPr lang="en-US" b="0" dirty="0" smtClean="0"/>
              <a:t> http://</a:t>
            </a:r>
            <a:r>
              <a:rPr lang="en-US" b="0" dirty="0" err="1" smtClean="0"/>
              <a:t>www.simpleicon.com</a:t>
            </a:r>
            <a:r>
              <a:rPr lang="en-US" b="0" dirty="0" smtClean="0"/>
              <a:t>/ (http://</a:t>
            </a:r>
            <a:r>
              <a:rPr lang="en-US" b="0" dirty="0" err="1" smtClean="0"/>
              <a:t>www.flaticon.com</a:t>
            </a:r>
            <a:r>
              <a:rPr lang="en-US" b="0" dirty="0" smtClean="0"/>
              <a:t>/packs/</a:t>
            </a:r>
            <a:r>
              <a:rPr lang="en-US" b="0" dirty="0" err="1" smtClean="0"/>
              <a:t>simpleicon</a:t>
            </a:r>
            <a:r>
              <a:rPr lang="en-US" b="0" dirty="0" smtClean="0"/>
              <a:t>-business) [CC BY 3.0 (http://</a:t>
            </a:r>
            <a:r>
              <a:rPr lang="en-US" b="0" dirty="0" err="1" smtClean="0"/>
              <a:t>creativecommons.org</a:t>
            </a:r>
            <a:r>
              <a:rPr lang="en-US" b="0" dirty="0" smtClean="0"/>
              <a:t>/licenses/by/3.0)], via Wikimedia Commons</a:t>
            </a:r>
          </a:p>
          <a:p>
            <a:endParaRPr lang="en-US" b="0" dirty="0" smtClean="0"/>
          </a:p>
          <a:p>
            <a:r>
              <a:rPr lang="en-US" b="0" dirty="0" smtClean="0"/>
              <a:t>Image,</a:t>
            </a:r>
            <a:r>
              <a:rPr lang="en-US" b="0" baseline="0" dirty="0" smtClean="0"/>
              <a:t> “Woman Reading Book”</a:t>
            </a:r>
          </a:p>
          <a:p>
            <a:r>
              <a:rPr lang="en-US" b="0" dirty="0" smtClean="0"/>
              <a:t>https://</a:t>
            </a:r>
            <a:r>
              <a:rPr lang="en-US" b="0" dirty="0" err="1" smtClean="0"/>
              <a:t>pixabay.com</a:t>
            </a:r>
            <a:r>
              <a:rPr lang="en-US" b="0" dirty="0" smtClean="0"/>
              <a:t>/</a:t>
            </a:r>
            <a:r>
              <a:rPr lang="en-US" b="0" dirty="0" err="1" smtClean="0"/>
              <a:t>en</a:t>
            </a:r>
            <a:r>
              <a:rPr lang="en-US" b="0" dirty="0" smtClean="0"/>
              <a:t>/woman-reading-book-sitting-23836/</a:t>
            </a:r>
          </a:p>
          <a:p>
            <a:r>
              <a:rPr lang="en-US" b="0" dirty="0" smtClean="0"/>
              <a:t>By </a:t>
            </a:r>
            <a:r>
              <a:rPr lang="en-US" b="0" dirty="0" err="1" smtClean="0"/>
              <a:t>Pixabay</a:t>
            </a:r>
            <a:r>
              <a:rPr lang="en-US" b="0" baseline="0" dirty="0" smtClean="0"/>
              <a:t>, CC0 License </a:t>
            </a:r>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12</a:t>
            </a:fld>
            <a:endParaRPr lang="en-US" dirty="0"/>
          </a:p>
        </p:txBody>
      </p:sp>
    </p:spTree>
    <p:extLst>
      <p:ext uri="{BB962C8B-B14F-4D97-AF65-F5344CB8AC3E}">
        <p14:creationId xmlns:p14="http://schemas.microsoft.com/office/powerpoint/2010/main" val="1748628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TEACHER NOTES: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Next, have the students pair up. One student will exercise vigorously for 2 minutes (jumping jacks work well) while the other keeps time. Exercisers stop but remain standing and immediately take their heart rate for 20 seconds and multiply by 3 (again the partner times while the exerciser counts the heart rate). Record on the doodle sheet. Exerciser rests for 5 minutes, then counts heart rate again and records. Now partners switch roles and repeat.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Calibri" pitchFamily="34" charset="0"/>
              <a:ea typeface="+mn-ea"/>
              <a:cs typeface="+mn-cs"/>
            </a:endParaRPr>
          </a:p>
          <a:p>
            <a:r>
              <a:rPr lang="en-US" sz="1200" kern="1200" dirty="0">
                <a:solidFill>
                  <a:schemeClr val="tx1"/>
                </a:solidFill>
                <a:effectLst/>
                <a:latin typeface="Calibri" pitchFamily="34" charset="0"/>
                <a:ea typeface="+mn-ea"/>
                <a:cs typeface="+mn-cs"/>
              </a:rPr>
              <a:t>Collect the class data. Have students call out their heart rates and type them into the power point slide, or post a data table on the whiteboard or on poster paper for students to record their own data. </a:t>
            </a:r>
          </a:p>
          <a:p>
            <a:r>
              <a:rPr lang="en-US" sz="1200" kern="1200" dirty="0">
                <a:solidFill>
                  <a:schemeClr val="tx1"/>
                </a:solidFill>
                <a:effectLst/>
                <a:latin typeface="Calibri" pitchFamily="34" charset="0"/>
                <a:ea typeface="+mn-ea"/>
                <a:cs typeface="+mn-cs"/>
              </a:rPr>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Calibri"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Calibr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13</a:t>
            </a:fld>
            <a:endParaRPr lang="en-US" dirty="0"/>
          </a:p>
        </p:txBody>
      </p:sp>
    </p:spTree>
    <p:extLst>
      <p:ext uri="{BB962C8B-B14F-4D97-AF65-F5344CB8AC3E}">
        <p14:creationId xmlns:p14="http://schemas.microsoft.com/office/powerpoint/2010/main" val="9424606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smtClean="0"/>
              <a:t>Image, “Pictograms-nps-land-exercise-fitness-2.svg”</a:t>
            </a:r>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smtClean="0"/>
              <a:t>https://</a:t>
            </a:r>
            <a:r>
              <a:rPr lang="en-US" b="0" dirty="0" err="1" smtClean="0"/>
              <a:t>commons.wikimedia.org</a:t>
            </a:r>
            <a:r>
              <a:rPr lang="en-US" b="0" dirty="0" smtClean="0"/>
              <a:t>/wiki/File%3APictograms-nps-land-exercise-fitness-2.svg</a:t>
            </a:r>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smtClean="0"/>
              <a:t>By NPS Graphics, converted by </a:t>
            </a:r>
            <a:r>
              <a:rPr lang="en-US" b="0" dirty="0" err="1" smtClean="0"/>
              <a:t>User:ZyMOS</a:t>
            </a:r>
            <a:r>
              <a:rPr lang="en-US" b="0" dirty="0" smtClean="0"/>
              <a:t> [Public domain or Public domain], via Wikimedia Commons</a:t>
            </a: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14</a:t>
            </a:fld>
            <a:endParaRPr lang="en-US" dirty="0"/>
          </a:p>
        </p:txBody>
      </p:sp>
    </p:spTree>
    <p:extLst>
      <p:ext uri="{BB962C8B-B14F-4D97-AF65-F5344CB8AC3E}">
        <p14:creationId xmlns:p14="http://schemas.microsoft.com/office/powerpoint/2010/main" val="10993750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sz="1200" kern="1200" dirty="0">
                <a:solidFill>
                  <a:schemeClr val="tx1"/>
                </a:solidFill>
                <a:effectLst/>
                <a:latin typeface="Calibri" pitchFamily="34" charset="0"/>
                <a:ea typeface="+mn-ea"/>
                <a:cs typeface="+mn-cs"/>
              </a:rPr>
              <a:t>Once the class data is recorded and posted, we ask students to look for patterns in the data.  Ideas are recorded on Doodle C, then students share out their observations and they are posted in the space provided on this slide.</a:t>
            </a:r>
          </a:p>
          <a:p>
            <a:r>
              <a:rPr lang="en-US" sz="1200" kern="1200" dirty="0">
                <a:solidFill>
                  <a:schemeClr val="tx1"/>
                </a:solidFill>
                <a:effectLst/>
                <a:latin typeface="Calibri" pitchFamily="34" charset="0"/>
                <a:ea typeface="+mn-ea"/>
                <a:cs typeface="+mn-cs"/>
              </a:rPr>
              <a:t>Target Response: </a:t>
            </a:r>
            <a:r>
              <a:rPr lang="en-US" sz="1200" i="1" kern="1200" dirty="0">
                <a:solidFill>
                  <a:schemeClr val="tx1"/>
                </a:solidFill>
                <a:effectLst/>
                <a:latin typeface="Calibri" pitchFamily="34" charset="0"/>
                <a:ea typeface="+mn-ea"/>
                <a:cs typeface="+mn-cs"/>
              </a:rPr>
              <a:t>heart rate is low before exercise, goes up after exercise, then goes down again after resting.</a:t>
            </a:r>
          </a:p>
          <a:p>
            <a:endParaRPr lang="en-US" sz="1200" i="1" kern="1200" dirty="0">
              <a:solidFill>
                <a:schemeClr val="tx1"/>
              </a:solidFill>
              <a:effectLst/>
              <a:latin typeface="Calibri" pitchFamily="34" charset="0"/>
              <a:ea typeface="+mn-ea"/>
              <a:cs typeface="+mn-cs"/>
            </a:endParaRPr>
          </a:p>
          <a:p>
            <a:r>
              <a:rPr lang="en-US" sz="1200" i="0" u="sng" kern="1200" dirty="0">
                <a:solidFill>
                  <a:schemeClr val="tx1"/>
                </a:solidFill>
                <a:effectLst/>
                <a:latin typeface="Calibri" pitchFamily="34" charset="0"/>
                <a:ea typeface="+mn-ea"/>
                <a:cs typeface="+mn-cs"/>
              </a:rPr>
              <a:t>Sample Student Responses</a:t>
            </a:r>
          </a:p>
          <a:p>
            <a:pPr eaLnBrk="1" hangingPunct="1"/>
            <a:r>
              <a:rPr lang="en-US" dirty="0"/>
              <a:t>Pulse after rest went down to between the resting and after exercise.</a:t>
            </a:r>
          </a:p>
          <a:p>
            <a:pPr eaLnBrk="1" hangingPunct="1"/>
            <a:r>
              <a:rPr lang="en-US" dirty="0"/>
              <a:t>Resting was in 60-70 range</a:t>
            </a:r>
          </a:p>
          <a:p>
            <a:pPr eaLnBrk="1" hangingPunct="1"/>
            <a:r>
              <a:rPr lang="en-US" dirty="0"/>
              <a:t>Goes up after exercise and back down after rest.</a:t>
            </a:r>
          </a:p>
          <a:p>
            <a:pPr eaLnBrk="1" hangingPunct="1"/>
            <a:r>
              <a:rPr lang="en-US" dirty="0"/>
              <a:t>Almost never goes all the way back down.</a:t>
            </a:r>
          </a:p>
          <a:p>
            <a:pPr eaLnBrk="1" hangingPunct="1"/>
            <a:r>
              <a:rPr lang="en-US" dirty="0"/>
              <a:t>After exercise is almost double at rest.</a:t>
            </a:r>
          </a:p>
          <a:p>
            <a:endParaRPr lang="en-US" sz="1200" u="sng" kern="1200" dirty="0">
              <a:solidFill>
                <a:schemeClr val="tx1"/>
              </a:solidFill>
              <a:effectLst/>
              <a:latin typeface="Calibr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15</a:t>
            </a:fld>
            <a:endParaRPr lang="en-US" dirty="0"/>
          </a:p>
        </p:txBody>
      </p:sp>
    </p:spTree>
    <p:extLst>
      <p:ext uri="{BB962C8B-B14F-4D97-AF65-F5344CB8AC3E}">
        <p14:creationId xmlns:p14="http://schemas.microsoft.com/office/powerpoint/2010/main" val="16505547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16</a:t>
            </a:fld>
            <a:endParaRPr lang="en-US" dirty="0"/>
          </a:p>
        </p:txBody>
      </p:sp>
    </p:spTree>
    <p:extLst>
      <p:ext uri="{BB962C8B-B14F-4D97-AF65-F5344CB8AC3E}">
        <p14:creationId xmlns:p14="http://schemas.microsoft.com/office/powerpoint/2010/main" val="4095953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17</a:t>
            </a:fld>
            <a:endParaRPr lang="en-US" dirty="0"/>
          </a:p>
        </p:txBody>
      </p:sp>
    </p:spTree>
    <p:extLst>
      <p:ext uri="{BB962C8B-B14F-4D97-AF65-F5344CB8AC3E}">
        <p14:creationId xmlns:p14="http://schemas.microsoft.com/office/powerpoint/2010/main" val="29930714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latin typeface="Arial" panose="020B0604020202020204" pitchFamily="34" charset="0"/>
                <a:cs typeface="Arial" panose="020B0604020202020204" pitchFamily="34" charset="0"/>
              </a:rPr>
              <a:t>TEACHER NOTES:</a:t>
            </a:r>
            <a:br>
              <a:rPr lang="en-US" b="0" dirty="0">
                <a:latin typeface="Arial" panose="020B0604020202020204" pitchFamily="34" charset="0"/>
                <a:cs typeface="Arial" panose="020B0604020202020204" pitchFamily="34" charset="0"/>
              </a:rPr>
            </a:br>
            <a:r>
              <a:rPr lang="en-US" sz="1200" b="0" kern="1200" dirty="0">
                <a:solidFill>
                  <a:schemeClr val="tx1"/>
                </a:solidFill>
                <a:effectLst/>
                <a:latin typeface="Arial" panose="020B0604020202020204" pitchFamily="34" charset="0"/>
                <a:ea typeface="+mn-ea"/>
                <a:cs typeface="Arial" panose="020B0604020202020204" pitchFamily="34" charset="0"/>
              </a:rPr>
              <a:t>Now we have our phenomena and we ask, what questions would a scientist have about the patterns that you’ve identified</a:t>
            </a:r>
            <a:r>
              <a:rPr lang="en-US" sz="1200" b="0" i="1" kern="1200" dirty="0">
                <a:solidFill>
                  <a:schemeClr val="tx1"/>
                </a:solidFill>
                <a:effectLst/>
                <a:latin typeface="Arial" panose="020B0604020202020204" pitchFamily="34" charset="0"/>
                <a:ea typeface="+mn-ea"/>
                <a:cs typeface="Arial" panose="020B0604020202020204" pitchFamily="34" charset="0"/>
              </a:rPr>
              <a:t>? </a:t>
            </a:r>
            <a:r>
              <a:rPr lang="en-US" sz="1200" b="0" i="0" kern="1200" dirty="0">
                <a:solidFill>
                  <a:schemeClr val="tx1"/>
                </a:solidFill>
                <a:effectLst/>
                <a:latin typeface="Arial" panose="020B0604020202020204" pitchFamily="34" charset="0"/>
                <a:ea typeface="+mn-ea"/>
                <a:cs typeface="Arial" panose="020B0604020202020204" pitchFamily="34" charset="0"/>
              </a:rPr>
              <a:t>Students individually record </a:t>
            </a:r>
            <a:r>
              <a:rPr lang="en-US" sz="1200" b="0" kern="1200" dirty="0">
                <a:solidFill>
                  <a:schemeClr val="tx1"/>
                </a:solidFill>
                <a:effectLst/>
                <a:latin typeface="Arial" panose="020B0604020202020204" pitchFamily="34" charset="0"/>
                <a:ea typeface="+mn-ea"/>
                <a:cs typeface="Arial" panose="020B0604020202020204" pitchFamily="34" charset="0"/>
              </a:rPr>
              <a:t>questions in </a:t>
            </a:r>
            <a:r>
              <a:rPr lang="en-US" sz="1200" b="1" kern="1200" dirty="0">
                <a:solidFill>
                  <a:schemeClr val="tx1"/>
                </a:solidFill>
                <a:effectLst/>
                <a:latin typeface="Arial" panose="020B0604020202020204" pitchFamily="34" charset="0"/>
                <a:ea typeface="+mn-ea"/>
                <a:cs typeface="Arial" panose="020B0604020202020204" pitchFamily="34" charset="0"/>
              </a:rPr>
              <a:t>Doodle Box D</a:t>
            </a:r>
            <a:r>
              <a:rPr lang="en-US" sz="1200" b="0" kern="1200" dirty="0">
                <a:solidFill>
                  <a:schemeClr val="tx1"/>
                </a:solidFill>
                <a:effectLst/>
                <a:latin typeface="Arial" panose="020B0604020202020204" pitchFamily="34" charset="0"/>
                <a:ea typeface="+mn-ea"/>
                <a:cs typeface="Arial" panose="020B0604020202020204" pitchFamily="34" charset="0"/>
              </a:rPr>
              <a:t>,  pair/share, and then share out their questions with the class. List questions on the next slide. </a:t>
            </a:r>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18</a:t>
            </a:fld>
            <a:endParaRPr lang="en-US" dirty="0"/>
          </a:p>
        </p:txBody>
      </p:sp>
    </p:spTree>
    <p:extLst>
      <p:ext uri="{BB962C8B-B14F-4D97-AF65-F5344CB8AC3E}">
        <p14:creationId xmlns:p14="http://schemas.microsoft.com/office/powerpoint/2010/main" val="34973609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latin typeface="Arial" panose="020B0604020202020204" pitchFamily="34" charset="0"/>
                <a:cs typeface="Arial" panose="020B0604020202020204" pitchFamily="34" charset="0"/>
              </a:rPr>
              <a:t>TEACHER NOTES:</a:t>
            </a:r>
            <a:br>
              <a:rPr lang="en-US" b="0" dirty="0">
                <a:latin typeface="Arial" panose="020B0604020202020204" pitchFamily="34" charset="0"/>
                <a:cs typeface="Arial" panose="020B0604020202020204" pitchFamily="34" charset="0"/>
              </a:rPr>
            </a:br>
            <a:r>
              <a:rPr lang="en-US" sz="1200" b="0" kern="1200" dirty="0">
                <a:solidFill>
                  <a:schemeClr val="tx1"/>
                </a:solidFill>
                <a:effectLst/>
                <a:latin typeface="Arial" panose="020B0604020202020204" pitchFamily="34" charset="0"/>
                <a:ea typeface="+mn-ea"/>
                <a:cs typeface="Arial" panose="020B0604020202020204" pitchFamily="34" charset="0"/>
              </a:rPr>
              <a:t>List the questions in the slide(poster paper or the whiteboard will work too), then narrow them down to one driving question. An effective way to help students pick a good question is to ask: Is there any one question that is more broad than the others? In other words, if we answered that question we would also be able to answer all the other questions?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kern="1200" dirty="0">
                <a:solidFill>
                  <a:schemeClr val="tx1"/>
                </a:solidFill>
                <a:effectLst/>
                <a:latin typeface="Arial" panose="020B0604020202020204" pitchFamily="34" charset="0"/>
                <a:ea typeface="+mn-ea"/>
                <a:cs typeface="Arial" panose="020B0604020202020204" pitchFamily="34" charset="0"/>
              </a:rPr>
              <a:t>Target Driving Question: Why/How does our heart rate speed up after exercise and slow down after?</a:t>
            </a:r>
          </a:p>
          <a:p>
            <a:endParaRPr lang="en-US" sz="1200" b="0" kern="1200" dirty="0">
              <a:solidFill>
                <a:schemeClr val="tx1"/>
              </a:solidFill>
              <a:effectLst/>
              <a:latin typeface="Arial" panose="020B0604020202020204" pitchFamily="34" charset="0"/>
              <a:ea typeface="+mn-ea"/>
              <a:cs typeface="Arial" panose="020B0604020202020204" pitchFamily="34" charset="0"/>
            </a:endParaRPr>
          </a:p>
          <a:p>
            <a:r>
              <a:rPr lang="en-US" sz="1200" b="0" kern="1200" dirty="0">
                <a:solidFill>
                  <a:schemeClr val="tx1"/>
                </a:solidFill>
                <a:effectLst/>
                <a:latin typeface="Arial" panose="020B0604020202020204" pitchFamily="34" charset="0"/>
                <a:ea typeface="+mn-ea"/>
                <a:cs typeface="Arial" panose="020B0604020202020204" pitchFamily="34" charset="0"/>
              </a:rPr>
              <a:t>Have students write the question chosen in the Driving Question box in </a:t>
            </a:r>
            <a:r>
              <a:rPr lang="en-US" sz="1200" b="1" kern="1200" dirty="0">
                <a:solidFill>
                  <a:schemeClr val="tx1"/>
                </a:solidFill>
                <a:effectLst/>
                <a:latin typeface="Arial" panose="020B0604020202020204" pitchFamily="34" charset="0"/>
                <a:ea typeface="+mn-ea"/>
                <a:cs typeface="Arial" panose="020B0604020202020204" pitchFamily="34" charset="0"/>
              </a:rPr>
              <a:t>Doodle Box D</a:t>
            </a:r>
            <a:r>
              <a:rPr lang="en-US" sz="1200" b="0" kern="1200" dirty="0">
                <a:solidFill>
                  <a:schemeClr val="tx1"/>
                </a:solidFill>
                <a:effectLst/>
                <a:latin typeface="Arial" panose="020B0604020202020204" pitchFamily="34" charset="0"/>
                <a:ea typeface="+mn-ea"/>
                <a:cs typeface="Arial" panose="020B0604020202020204" pitchFamily="34" charset="0"/>
              </a:rPr>
              <a:t>.</a:t>
            </a: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19</a:t>
            </a:fld>
            <a:endParaRPr lang="en-US" dirty="0"/>
          </a:p>
        </p:txBody>
      </p:sp>
    </p:spTree>
    <p:extLst>
      <p:ext uri="{BB962C8B-B14F-4D97-AF65-F5344CB8AC3E}">
        <p14:creationId xmlns:p14="http://schemas.microsoft.com/office/powerpoint/2010/main" val="1633267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a:t>
            </a:fld>
            <a:endParaRPr lang="en-US" dirty="0"/>
          </a:p>
        </p:txBody>
      </p:sp>
    </p:spTree>
    <p:extLst>
      <p:ext uri="{BB962C8B-B14F-4D97-AF65-F5344CB8AC3E}">
        <p14:creationId xmlns:p14="http://schemas.microsoft.com/office/powerpoint/2010/main" val="25375634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20</a:t>
            </a:fld>
            <a:endParaRPr lang="en-US" dirty="0"/>
          </a:p>
        </p:txBody>
      </p:sp>
    </p:spTree>
    <p:extLst>
      <p:ext uri="{BB962C8B-B14F-4D97-AF65-F5344CB8AC3E}">
        <p14:creationId xmlns:p14="http://schemas.microsoft.com/office/powerpoint/2010/main" val="26525673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21</a:t>
            </a:fld>
            <a:endParaRPr lang="en-US" dirty="0"/>
          </a:p>
        </p:txBody>
      </p:sp>
    </p:spTree>
    <p:extLst>
      <p:ext uri="{BB962C8B-B14F-4D97-AF65-F5344CB8AC3E}">
        <p14:creationId xmlns:p14="http://schemas.microsoft.com/office/powerpoint/2010/main" val="13874308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initial ideas do we have about how our bodies continue to function when under different circumstances. What do our bodies do?</a:t>
            </a:r>
          </a:p>
          <a:p>
            <a:r>
              <a:rPr lang="en-US" dirty="0"/>
              <a:t>Students quickly share out a few ideas and they are recorded in the slide or on poster paper or a whiteboard.</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22</a:t>
            </a:fld>
            <a:endParaRPr lang="en-US" dirty="0"/>
          </a:p>
        </p:txBody>
      </p:sp>
    </p:spTree>
    <p:extLst>
      <p:ext uri="{BB962C8B-B14F-4D97-AF65-F5344CB8AC3E}">
        <p14:creationId xmlns:p14="http://schemas.microsoft.com/office/powerpoint/2010/main" val="8444588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23</a:t>
            </a:fld>
            <a:endParaRPr lang="en-US" dirty="0"/>
          </a:p>
        </p:txBody>
      </p:sp>
    </p:spTree>
    <p:extLst>
      <p:ext uri="{BB962C8B-B14F-4D97-AF65-F5344CB8AC3E}">
        <p14:creationId xmlns:p14="http://schemas.microsoft.com/office/powerpoint/2010/main" val="8551663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24</a:t>
            </a:fld>
            <a:endParaRPr lang="en-US" dirty="0"/>
          </a:p>
        </p:txBody>
      </p:sp>
    </p:spTree>
    <p:extLst>
      <p:ext uri="{BB962C8B-B14F-4D97-AF65-F5344CB8AC3E}">
        <p14:creationId xmlns:p14="http://schemas.microsoft.com/office/powerpoint/2010/main" val="39814875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sz="1200" kern="1200" dirty="0">
                <a:solidFill>
                  <a:schemeClr val="tx1"/>
                </a:solidFill>
                <a:effectLst/>
                <a:latin typeface="Calibri" pitchFamily="34" charset="0"/>
                <a:ea typeface="+mn-ea"/>
                <a:cs typeface="+mn-cs"/>
              </a:rPr>
              <a:t>We now guide students to think about the work of the heart and its connection to the needs of the body through a series of questions that they answer on their doodle sheet. This will probably go very quickly.</a:t>
            </a:r>
          </a:p>
          <a:p>
            <a:endParaRPr lang="en-US" sz="1200" b="1" kern="1200" dirty="0">
              <a:solidFill>
                <a:schemeClr val="tx1"/>
              </a:solidFill>
              <a:effectLst/>
              <a:latin typeface="Calibri" pitchFamily="34" charset="0"/>
              <a:ea typeface="+mn-ea"/>
              <a:cs typeface="+mn-cs"/>
            </a:endParaRPr>
          </a:p>
          <a:p>
            <a:r>
              <a:rPr lang="en-US" sz="1200" b="1" kern="1200" dirty="0">
                <a:solidFill>
                  <a:schemeClr val="tx1"/>
                </a:solidFill>
                <a:effectLst/>
                <a:latin typeface="Calibri" pitchFamily="34" charset="0"/>
                <a:ea typeface="+mn-ea"/>
                <a:cs typeface="+mn-cs"/>
              </a:rPr>
              <a:t>What does the heart do? Doodle Box F</a:t>
            </a:r>
            <a:r>
              <a:rPr lang="en-US" sz="1200" i="1" kern="1200" dirty="0">
                <a:solidFill>
                  <a:schemeClr val="tx1"/>
                </a:solidFill>
                <a:effectLst/>
                <a:latin typeface="Calibri" pitchFamily="34" charset="0"/>
                <a:ea typeface="+mn-ea"/>
                <a:cs typeface="+mn-cs"/>
              </a:rPr>
              <a:t>  </a:t>
            </a:r>
            <a:r>
              <a:rPr lang="en-US" sz="1200" kern="1200" dirty="0">
                <a:solidFill>
                  <a:schemeClr val="tx1"/>
                </a:solidFill>
                <a:effectLst/>
                <a:latin typeface="Calibri" pitchFamily="34" charset="0"/>
                <a:ea typeface="+mn-ea"/>
                <a:cs typeface="+mn-cs"/>
              </a:rPr>
              <a:t>Target Response: </a:t>
            </a:r>
            <a:r>
              <a:rPr lang="en-US" sz="1200" i="1" kern="1200" dirty="0">
                <a:solidFill>
                  <a:schemeClr val="tx1"/>
                </a:solidFill>
                <a:effectLst/>
                <a:latin typeface="Calibri" pitchFamily="34" charset="0"/>
                <a:ea typeface="+mn-ea"/>
                <a:cs typeface="+mn-cs"/>
              </a:rPr>
              <a:t>Pumps </a:t>
            </a:r>
            <a:r>
              <a:rPr lang="en-US" sz="1200" i="1" kern="1200" dirty="0" smtClean="0">
                <a:solidFill>
                  <a:schemeClr val="tx1"/>
                </a:solidFill>
                <a:effectLst/>
                <a:latin typeface="Calibri" pitchFamily="34" charset="0"/>
                <a:ea typeface="+mn-ea"/>
                <a:cs typeface="+mn-cs"/>
              </a:rPr>
              <a:t>blood</a:t>
            </a:r>
          </a:p>
          <a:p>
            <a:endParaRPr lang="en-US" sz="1200" i="1" kern="1200" dirty="0" smtClean="0">
              <a:solidFill>
                <a:schemeClr val="tx1"/>
              </a:solidFill>
              <a:effectLst/>
              <a:latin typeface="Calibri" pitchFamily="34" charset="0"/>
              <a:ea typeface="+mn-ea"/>
              <a:cs typeface="+mn-cs"/>
            </a:endParaRPr>
          </a:p>
          <a:p>
            <a:r>
              <a:rPr lang="en-US" dirty="0" smtClean="0"/>
              <a:t>Image, “Heart-Rate, EKG, Heart</a:t>
            </a:r>
            <a:r>
              <a:rPr lang="en-US" baseline="0" dirty="0" smtClean="0"/>
              <a:t> Beat”</a:t>
            </a:r>
          </a:p>
          <a:p>
            <a:r>
              <a:rPr lang="en-US" dirty="0" smtClean="0"/>
              <a:t>(http://</a:t>
            </a:r>
            <a:r>
              <a:rPr lang="en-US" dirty="0" err="1" smtClean="0"/>
              <a:t>www.publicdomainpictures.net</a:t>
            </a:r>
            <a:r>
              <a:rPr lang="en-US" dirty="0" smtClean="0"/>
              <a:t>/</a:t>
            </a:r>
            <a:r>
              <a:rPr lang="en-US" dirty="0" err="1" smtClean="0"/>
              <a:t>view-image.php?image</a:t>
            </a:r>
            <a:r>
              <a:rPr lang="en-US" dirty="0" smtClean="0"/>
              <a:t>=58196)</a:t>
            </a:r>
          </a:p>
          <a:p>
            <a:r>
              <a:rPr lang="en-US" dirty="0" smtClean="0"/>
              <a:t>By Public Domain Pictures, Creative</a:t>
            </a:r>
            <a:r>
              <a:rPr lang="en-US" baseline="0" dirty="0" smtClean="0"/>
              <a:t> Commons License </a:t>
            </a:r>
            <a:endParaRPr lang="en-US" dirty="0" smtClean="0"/>
          </a:p>
          <a:p>
            <a:endParaRPr lang="en-US" dirty="0" smtClean="0"/>
          </a:p>
          <a:p>
            <a:endParaRPr lang="en-US" sz="1200" kern="1200" dirty="0">
              <a:solidFill>
                <a:schemeClr val="tx1"/>
              </a:solidFill>
              <a:effectLst/>
              <a:latin typeface="Calibr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25</a:t>
            </a:fld>
            <a:endParaRPr lang="en-US" dirty="0"/>
          </a:p>
        </p:txBody>
      </p:sp>
    </p:spTree>
    <p:extLst>
      <p:ext uri="{BB962C8B-B14F-4D97-AF65-F5344CB8AC3E}">
        <p14:creationId xmlns:p14="http://schemas.microsoft.com/office/powerpoint/2010/main" val="15864872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sz="1200" kern="1200" dirty="0">
                <a:solidFill>
                  <a:schemeClr val="tx1"/>
                </a:solidFill>
                <a:effectLst/>
                <a:latin typeface="Calibri" pitchFamily="34" charset="0"/>
                <a:ea typeface="+mn-ea"/>
                <a:cs typeface="+mn-cs"/>
              </a:rPr>
              <a:t>We continue to guide students to think about the work of the heart and its connection to the needs of the body through a series of questions that they answer on their doodle sheet. This will probably go very quickly.</a:t>
            </a:r>
          </a:p>
          <a:p>
            <a:endParaRPr lang="en-US" sz="1200" kern="1200" dirty="0">
              <a:solidFill>
                <a:schemeClr val="tx1"/>
              </a:solidFill>
              <a:effectLst/>
              <a:latin typeface="Calibri" pitchFamily="34" charset="0"/>
              <a:ea typeface="+mn-ea"/>
              <a:cs typeface="+mn-cs"/>
            </a:endParaRPr>
          </a:p>
          <a:p>
            <a:r>
              <a:rPr lang="en-US" sz="1200" b="1" kern="1200" dirty="0">
                <a:solidFill>
                  <a:schemeClr val="tx1"/>
                </a:solidFill>
                <a:effectLst/>
                <a:latin typeface="Calibri" pitchFamily="34" charset="0"/>
                <a:ea typeface="+mn-ea"/>
                <a:cs typeface="+mn-cs"/>
              </a:rPr>
              <a:t>Where is the heart pumping blood to? Doodle Box G</a:t>
            </a:r>
            <a:r>
              <a:rPr lang="en-US" sz="1200" kern="1200" dirty="0">
                <a:solidFill>
                  <a:schemeClr val="tx1"/>
                </a:solidFill>
                <a:effectLst/>
                <a:latin typeface="Calibri" pitchFamily="34" charset="0"/>
                <a:ea typeface="+mn-ea"/>
                <a:cs typeface="+mn-cs"/>
              </a:rPr>
              <a:t> Target Response:  </a:t>
            </a:r>
            <a:r>
              <a:rPr lang="en-US" sz="1200" i="1" kern="1200" dirty="0">
                <a:solidFill>
                  <a:schemeClr val="tx1"/>
                </a:solidFill>
                <a:effectLst/>
                <a:latin typeface="Calibri" pitchFamily="34" charset="0"/>
                <a:ea typeface="+mn-ea"/>
                <a:cs typeface="+mn-cs"/>
              </a:rPr>
              <a:t>Heart pumps blood from the heart to the rest of the body and ultimately to the individuals </a:t>
            </a:r>
            <a:r>
              <a:rPr lang="en-US" sz="1200" i="1" kern="1200" dirty="0" smtClean="0">
                <a:solidFill>
                  <a:schemeClr val="tx1"/>
                </a:solidFill>
                <a:effectLst/>
                <a:latin typeface="Calibri" pitchFamily="34" charset="0"/>
                <a:ea typeface="+mn-ea"/>
                <a:cs typeface="+mn-cs"/>
              </a:rPr>
              <a:t>cells</a:t>
            </a:r>
          </a:p>
          <a:p>
            <a:endParaRPr lang="en-US" sz="1200" i="1" kern="1200" dirty="0" smtClean="0">
              <a:solidFill>
                <a:schemeClr val="tx1"/>
              </a:solidFill>
              <a:effectLst/>
              <a:latin typeface="Calibri" pitchFamily="34" charset="0"/>
              <a:ea typeface="+mn-ea"/>
              <a:cs typeface="+mn-cs"/>
            </a:endParaRPr>
          </a:p>
          <a:p>
            <a:r>
              <a:rPr lang="en-US" dirty="0" smtClean="0"/>
              <a:t>Image, “Heart-Rate, EKG, Heart</a:t>
            </a:r>
            <a:r>
              <a:rPr lang="en-US" baseline="0" dirty="0" smtClean="0"/>
              <a:t> Beat”</a:t>
            </a:r>
          </a:p>
          <a:p>
            <a:r>
              <a:rPr lang="en-US" dirty="0" smtClean="0"/>
              <a:t>(http://</a:t>
            </a:r>
            <a:r>
              <a:rPr lang="en-US" dirty="0" err="1" smtClean="0"/>
              <a:t>www.publicdomainpictures.net</a:t>
            </a:r>
            <a:r>
              <a:rPr lang="en-US" dirty="0" smtClean="0"/>
              <a:t>/</a:t>
            </a:r>
            <a:r>
              <a:rPr lang="en-US" dirty="0" err="1" smtClean="0"/>
              <a:t>view-image.php?image</a:t>
            </a:r>
            <a:r>
              <a:rPr lang="en-US" dirty="0" smtClean="0"/>
              <a:t>=58196)</a:t>
            </a:r>
          </a:p>
          <a:p>
            <a:r>
              <a:rPr lang="en-US" dirty="0" smtClean="0"/>
              <a:t>By Public Domain Pictures, Creative</a:t>
            </a:r>
            <a:r>
              <a:rPr lang="en-US" baseline="0" dirty="0" smtClean="0"/>
              <a:t> Commons License </a:t>
            </a:r>
            <a:endParaRPr lang="en-US" dirty="0" smtClean="0"/>
          </a:p>
          <a:p>
            <a:endParaRPr lang="en-US" dirty="0" smtClean="0"/>
          </a:p>
          <a:p>
            <a:endParaRPr lang="en-US" sz="1200" kern="1200" dirty="0">
              <a:solidFill>
                <a:schemeClr val="tx1"/>
              </a:solidFill>
              <a:effectLst/>
              <a:latin typeface="Calibri" pitchFamily="34" charset="0"/>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26</a:t>
            </a:fld>
            <a:endParaRPr lang="en-US" dirty="0"/>
          </a:p>
        </p:txBody>
      </p:sp>
    </p:spTree>
    <p:extLst>
      <p:ext uri="{BB962C8B-B14F-4D97-AF65-F5344CB8AC3E}">
        <p14:creationId xmlns:p14="http://schemas.microsoft.com/office/powerpoint/2010/main" val="31273922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sz="1200" kern="1200" dirty="0">
                <a:solidFill>
                  <a:schemeClr val="tx1"/>
                </a:solidFill>
                <a:effectLst/>
                <a:latin typeface="Calibri" pitchFamily="34" charset="0"/>
                <a:ea typeface="+mn-ea"/>
                <a:cs typeface="+mn-cs"/>
              </a:rPr>
              <a:t>We continue to guide students to think about the work of the heart and its connection to the needs of the body through a series of questions that they answer on their doodle sheet. This will probably go very quickly.</a:t>
            </a:r>
          </a:p>
          <a:p>
            <a:endParaRPr lang="en-US" sz="1200" b="1" kern="1200" dirty="0">
              <a:solidFill>
                <a:schemeClr val="tx1"/>
              </a:solidFill>
              <a:effectLst/>
              <a:latin typeface="Calibri" pitchFamily="34" charset="0"/>
              <a:ea typeface="+mn-ea"/>
              <a:cs typeface="+mn-cs"/>
            </a:endParaRPr>
          </a:p>
          <a:p>
            <a:r>
              <a:rPr lang="en-US" sz="1200" b="1" kern="1200" dirty="0">
                <a:solidFill>
                  <a:schemeClr val="tx1"/>
                </a:solidFill>
                <a:effectLst/>
                <a:latin typeface="Calibri" pitchFamily="34" charset="0"/>
                <a:ea typeface="+mn-ea"/>
                <a:cs typeface="+mn-cs"/>
              </a:rPr>
              <a:t>Why do cells need blood? Doodle Box H</a:t>
            </a:r>
            <a:r>
              <a:rPr lang="en-US" sz="1200" kern="1200" dirty="0">
                <a:solidFill>
                  <a:schemeClr val="tx1"/>
                </a:solidFill>
                <a:effectLst/>
                <a:latin typeface="Calibri" pitchFamily="34" charset="0"/>
                <a:ea typeface="+mn-ea"/>
                <a:cs typeface="+mn-cs"/>
              </a:rPr>
              <a:t> Target response: </a:t>
            </a:r>
            <a:r>
              <a:rPr lang="en-US" sz="1200" i="1" kern="1200" dirty="0">
                <a:solidFill>
                  <a:schemeClr val="tx1"/>
                </a:solidFill>
                <a:effectLst/>
                <a:latin typeface="Calibri" pitchFamily="34" charset="0"/>
                <a:ea typeface="+mn-ea"/>
                <a:cs typeface="+mn-cs"/>
              </a:rPr>
              <a:t>To bring nutrients, (food) water and oxygen to the </a:t>
            </a:r>
            <a:r>
              <a:rPr lang="en-US" sz="1200" i="1" kern="1200" dirty="0" smtClean="0">
                <a:solidFill>
                  <a:schemeClr val="tx1"/>
                </a:solidFill>
                <a:effectLst/>
                <a:latin typeface="Calibri" pitchFamily="34" charset="0"/>
                <a:ea typeface="+mn-ea"/>
                <a:cs typeface="+mn-cs"/>
              </a:rPr>
              <a:t>cells and carry away waste</a:t>
            </a:r>
            <a:endParaRPr lang="en-US" sz="1200" kern="1200" dirty="0">
              <a:solidFill>
                <a:schemeClr val="tx1"/>
              </a:solidFill>
              <a:effectLst/>
              <a:latin typeface="Calibr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27</a:t>
            </a:fld>
            <a:endParaRPr lang="en-US" dirty="0"/>
          </a:p>
        </p:txBody>
      </p:sp>
    </p:spTree>
    <p:extLst>
      <p:ext uri="{BB962C8B-B14F-4D97-AF65-F5344CB8AC3E}">
        <p14:creationId xmlns:p14="http://schemas.microsoft.com/office/powerpoint/2010/main" val="37163425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We continue to guide students to think about the work of the heart and its connection to the needs of the body through a series of questions that they answer on their doodle sheet. This will probably go very quickly.</a:t>
            </a:r>
          </a:p>
          <a:p>
            <a:endParaRPr lang="en-US" dirty="0"/>
          </a:p>
          <a:p>
            <a:r>
              <a:rPr lang="en-US" sz="1200" b="1" kern="1200" dirty="0">
                <a:solidFill>
                  <a:schemeClr val="tx1"/>
                </a:solidFill>
                <a:effectLst/>
                <a:latin typeface="Calibri" pitchFamily="34" charset="0"/>
                <a:ea typeface="+mn-ea"/>
                <a:cs typeface="+mn-cs"/>
              </a:rPr>
              <a:t>Which of these materials would a cell need more during exercise? Doodle Box I </a:t>
            </a:r>
          </a:p>
          <a:p>
            <a:r>
              <a:rPr lang="en-US" sz="1200" kern="1200" dirty="0">
                <a:solidFill>
                  <a:schemeClr val="tx1"/>
                </a:solidFill>
                <a:effectLst/>
                <a:latin typeface="Calibri" pitchFamily="34" charset="0"/>
                <a:ea typeface="+mn-ea"/>
                <a:cs typeface="+mn-cs"/>
              </a:rPr>
              <a:t>Target Response</a:t>
            </a:r>
            <a:r>
              <a:rPr lang="en-US" sz="1200" i="1" kern="1200" dirty="0">
                <a:solidFill>
                  <a:schemeClr val="tx1"/>
                </a:solidFill>
                <a:effectLst/>
                <a:latin typeface="Calibri" pitchFamily="34" charset="0"/>
                <a:ea typeface="+mn-ea"/>
                <a:cs typeface="+mn-cs"/>
              </a:rPr>
              <a:t>: Fuel and oxygen</a:t>
            </a:r>
            <a:endParaRPr lang="en-US" sz="1200" kern="1200" dirty="0">
              <a:solidFill>
                <a:schemeClr val="tx1"/>
              </a:solidFill>
              <a:effectLst/>
              <a:latin typeface="Calibr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28</a:t>
            </a:fld>
            <a:endParaRPr lang="en-US" dirty="0"/>
          </a:p>
        </p:txBody>
      </p:sp>
    </p:spTree>
    <p:extLst>
      <p:ext uri="{BB962C8B-B14F-4D97-AF65-F5344CB8AC3E}">
        <p14:creationId xmlns:p14="http://schemas.microsoft.com/office/powerpoint/2010/main" val="28888959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We continue to guide students to think about the work of the heart and its connection to the needs of the body through a series of questions that they answer on their doodle sheet. This will probably go very quickly.</a:t>
            </a:r>
          </a:p>
          <a:p>
            <a:endParaRPr lang="en-US" sz="1200" kern="1200" dirty="0">
              <a:solidFill>
                <a:schemeClr val="tx1"/>
              </a:solidFill>
              <a:effectLst/>
              <a:latin typeface="Calibri" pitchFamily="34" charset="0"/>
              <a:ea typeface="+mn-ea"/>
              <a:cs typeface="+mn-cs"/>
            </a:endParaRPr>
          </a:p>
          <a:p>
            <a:r>
              <a:rPr lang="en-US" sz="1200" b="1" kern="1200" dirty="0">
                <a:solidFill>
                  <a:schemeClr val="tx1"/>
                </a:solidFill>
                <a:effectLst/>
                <a:latin typeface="Calibri" pitchFamily="34" charset="0"/>
                <a:ea typeface="+mn-ea"/>
                <a:cs typeface="+mn-cs"/>
              </a:rPr>
              <a:t>Why do cells need these materials? Doodle Box I</a:t>
            </a:r>
            <a:r>
              <a:rPr lang="en-US" sz="1200" kern="1200" dirty="0">
                <a:solidFill>
                  <a:schemeClr val="tx1"/>
                </a:solidFill>
                <a:effectLst/>
                <a:latin typeface="Calibri" pitchFamily="34" charset="0"/>
                <a:ea typeface="+mn-ea"/>
                <a:cs typeface="+mn-cs"/>
              </a:rPr>
              <a:t> Target Response</a:t>
            </a:r>
            <a:r>
              <a:rPr lang="en-US" sz="1200" i="1" kern="1200" dirty="0">
                <a:solidFill>
                  <a:schemeClr val="tx1"/>
                </a:solidFill>
                <a:effectLst/>
                <a:latin typeface="Calibri" pitchFamily="34" charset="0"/>
                <a:ea typeface="+mn-ea"/>
                <a:cs typeface="+mn-cs"/>
              </a:rPr>
              <a:t>: For energy!!!! Hopefully students readily recognize this!</a:t>
            </a:r>
          </a:p>
          <a:p>
            <a:endParaRPr lang="en-US" sz="1200" i="0" kern="1200" dirty="0">
              <a:solidFill>
                <a:schemeClr val="tx1"/>
              </a:solidFill>
              <a:effectLst/>
              <a:latin typeface="Arial" panose="020B0604020202020204" pitchFamily="34" charset="0"/>
              <a:ea typeface="+mn-ea"/>
              <a:cs typeface="Arial" panose="020B0604020202020204" pitchFamily="34" charset="0"/>
            </a:endParaRPr>
          </a:p>
          <a:p>
            <a:r>
              <a:rPr lang="en-US" sz="1200" i="0" kern="1200" dirty="0">
                <a:solidFill>
                  <a:schemeClr val="tx1"/>
                </a:solidFill>
                <a:effectLst/>
                <a:latin typeface="Arial" panose="020B0604020202020204" pitchFamily="34" charset="0"/>
                <a:ea typeface="+mn-ea"/>
                <a:cs typeface="Arial" panose="020B0604020202020204" pitchFamily="34" charset="0"/>
              </a:rPr>
              <a:t>A choral response of “ENERGY,” will confirm that we are on the right track</a:t>
            </a: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29</a:t>
            </a:fld>
            <a:endParaRPr lang="en-US" dirty="0"/>
          </a:p>
        </p:txBody>
      </p:sp>
    </p:spTree>
    <p:extLst>
      <p:ext uri="{BB962C8B-B14F-4D97-AF65-F5344CB8AC3E}">
        <p14:creationId xmlns:p14="http://schemas.microsoft.com/office/powerpoint/2010/main" val="1935009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a:t>
            </a:fld>
            <a:endParaRPr lang="en-US" dirty="0"/>
          </a:p>
        </p:txBody>
      </p:sp>
    </p:spTree>
    <p:extLst>
      <p:ext uri="{BB962C8B-B14F-4D97-AF65-F5344CB8AC3E}">
        <p14:creationId xmlns:p14="http://schemas.microsoft.com/office/powerpoint/2010/main" val="10004523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30</a:t>
            </a:fld>
            <a:endParaRPr lang="en-US" dirty="0"/>
          </a:p>
        </p:txBody>
      </p:sp>
    </p:spTree>
    <p:extLst>
      <p:ext uri="{BB962C8B-B14F-4D97-AF65-F5344CB8AC3E}">
        <p14:creationId xmlns:p14="http://schemas.microsoft.com/office/powerpoint/2010/main" val="20328764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31</a:t>
            </a:fld>
            <a:endParaRPr lang="en-US" dirty="0"/>
          </a:p>
        </p:txBody>
      </p:sp>
    </p:spTree>
    <p:extLst>
      <p:ext uri="{BB962C8B-B14F-4D97-AF65-F5344CB8AC3E}">
        <p14:creationId xmlns:p14="http://schemas.microsoft.com/office/powerpoint/2010/main" val="18906151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Rot="1" noChangeAspect="1" noChangeArrowheads="1" noTextEdit="1"/>
          </p:cNvSpPr>
          <p:nvPr>
            <p:ph type="sldImg"/>
          </p:nvPr>
        </p:nvSpPr>
        <p:spPr>
          <a:ln/>
        </p:spPr>
      </p:sp>
      <p:sp>
        <p:nvSpPr>
          <p:cNvPr id="46082" name="Rectangle 3"/>
          <p:cNvSpPr>
            <a:spLocks noGrp="1" noChangeArrowheads="1"/>
          </p:cNvSpPr>
          <p:nvPr>
            <p:ph type="body" idx="1"/>
          </p:nvPr>
        </p:nvSpPr>
        <p:spPr>
          <a:noFill/>
          <a:ln/>
        </p:spPr>
        <p:txBody>
          <a:bodyPr/>
          <a:lstStyle/>
          <a:p>
            <a:r>
              <a:rPr lang="en-US" sz="1200" i="0" kern="1200" dirty="0">
                <a:solidFill>
                  <a:schemeClr val="tx1"/>
                </a:solidFill>
                <a:effectLst/>
                <a:latin typeface="Calibri" pitchFamily="34" charset="0"/>
                <a:ea typeface="+mn-ea"/>
                <a:cs typeface="+mn-cs"/>
              </a:rPr>
              <a:t>TEACHER NOTES</a:t>
            </a:r>
          </a:p>
          <a:p>
            <a:r>
              <a:rPr lang="en-US" sz="1200" i="0" kern="1200" dirty="0">
                <a:solidFill>
                  <a:schemeClr val="tx1"/>
                </a:solidFill>
                <a:effectLst/>
                <a:latin typeface="Calibri" pitchFamily="34" charset="0"/>
                <a:ea typeface="+mn-ea"/>
                <a:cs typeface="+mn-cs"/>
              </a:rPr>
              <a:t>We are now asking a deeper question about the phenomenon.</a:t>
            </a:r>
          </a:p>
          <a:p>
            <a:r>
              <a:rPr lang="en-US" sz="1200" b="1" kern="1200" dirty="0">
                <a:solidFill>
                  <a:schemeClr val="tx1"/>
                </a:solidFill>
                <a:effectLst/>
                <a:latin typeface="Calibri" pitchFamily="34" charset="0"/>
                <a:ea typeface="+mn-ea"/>
                <a:cs typeface="+mn-cs"/>
              </a:rPr>
              <a:t>Why does the heart pump faster during exercise? Doodle Box J.</a:t>
            </a:r>
          </a:p>
          <a:p>
            <a:r>
              <a:rPr lang="en-US" sz="1200" kern="1200" dirty="0">
                <a:solidFill>
                  <a:schemeClr val="tx1"/>
                </a:solidFill>
                <a:effectLst/>
                <a:latin typeface="Calibri" pitchFamily="34" charset="0"/>
                <a:ea typeface="+mn-ea"/>
                <a:cs typeface="+mn-cs"/>
              </a:rPr>
              <a:t>Target Response</a:t>
            </a:r>
            <a:r>
              <a:rPr lang="en-US" sz="1200" i="1" kern="1200" dirty="0">
                <a:solidFill>
                  <a:schemeClr val="tx1"/>
                </a:solidFill>
                <a:effectLst/>
                <a:latin typeface="Calibri" pitchFamily="34" charset="0"/>
                <a:ea typeface="+mn-ea"/>
                <a:cs typeface="+mn-cs"/>
              </a:rPr>
              <a:t>: Cells need lots of energy (ATP) so use the O</a:t>
            </a:r>
            <a:r>
              <a:rPr lang="en-US" sz="1200" i="1" kern="1200" baseline="-25000" dirty="0">
                <a:solidFill>
                  <a:schemeClr val="tx1"/>
                </a:solidFill>
                <a:effectLst/>
                <a:latin typeface="Calibri" pitchFamily="34" charset="0"/>
                <a:ea typeface="+mn-ea"/>
                <a:cs typeface="+mn-cs"/>
              </a:rPr>
              <a:t>2 </a:t>
            </a:r>
            <a:r>
              <a:rPr lang="en-US" sz="1200" i="1" kern="1200" dirty="0">
                <a:solidFill>
                  <a:schemeClr val="tx1"/>
                </a:solidFill>
                <a:effectLst/>
                <a:latin typeface="Calibri" pitchFamily="34" charset="0"/>
                <a:ea typeface="+mn-ea"/>
                <a:cs typeface="+mn-cs"/>
              </a:rPr>
              <a:t> very quickly. Heart needs to deliver more blood to replace it.</a:t>
            </a:r>
          </a:p>
          <a:p>
            <a:r>
              <a:rPr lang="en-US" sz="1200" i="0" kern="1200" dirty="0">
                <a:solidFill>
                  <a:schemeClr val="tx1"/>
                </a:solidFill>
                <a:effectLst/>
                <a:latin typeface="Calibri" pitchFamily="34" charset="0"/>
                <a:ea typeface="+mn-ea"/>
                <a:cs typeface="+mn-cs"/>
              </a:rPr>
              <a:t>A quick whole class discussion will prepare students for a formative assessment.</a:t>
            </a:r>
          </a:p>
          <a:p>
            <a:endParaRPr lang="en-US" dirty="0" smtClean="0"/>
          </a:p>
          <a:p>
            <a:pPr eaLnBrk="1" hangingPunct="1"/>
            <a:r>
              <a:rPr lang="en-US" dirty="0" smtClean="0"/>
              <a:t>Image,</a:t>
            </a:r>
            <a:r>
              <a:rPr lang="en-US" baseline="0" dirty="0" smtClean="0"/>
              <a:t> “Heartbeat </a:t>
            </a:r>
            <a:r>
              <a:rPr lang="en-US" baseline="0" dirty="0" err="1" smtClean="0"/>
              <a:t>Ekg</a:t>
            </a:r>
            <a:r>
              <a:rPr lang="en-US" baseline="0" dirty="0" smtClean="0"/>
              <a:t>”</a:t>
            </a:r>
          </a:p>
          <a:p>
            <a:pPr eaLnBrk="1" hangingPunct="1"/>
            <a:r>
              <a:rPr lang="en-US" dirty="0" smtClean="0"/>
              <a:t>https://</a:t>
            </a:r>
            <a:r>
              <a:rPr lang="en-US" dirty="0" err="1" smtClean="0"/>
              <a:t>pixabay.com</a:t>
            </a:r>
            <a:r>
              <a:rPr lang="en-US" dirty="0" smtClean="0"/>
              <a:t>/</a:t>
            </a:r>
            <a:r>
              <a:rPr lang="en-US" dirty="0" err="1" smtClean="0"/>
              <a:t>en</a:t>
            </a:r>
            <a:r>
              <a:rPr lang="en-US" dirty="0" smtClean="0"/>
              <a:t>/heartbeat-ekg-ecg-pulse-heart-rate-304130/</a:t>
            </a:r>
          </a:p>
          <a:p>
            <a:pPr eaLnBrk="1" hangingPunct="1"/>
            <a:r>
              <a:rPr lang="en-US" dirty="0" smtClean="0"/>
              <a:t>By </a:t>
            </a:r>
            <a:r>
              <a:rPr lang="en-US" dirty="0" err="1" smtClean="0"/>
              <a:t>Pixabay</a:t>
            </a:r>
            <a:r>
              <a:rPr lang="en-US" dirty="0" smtClean="0"/>
              <a:t>, CC0</a:t>
            </a:r>
            <a:r>
              <a:rPr lang="en-US" baseline="0" dirty="0" smtClean="0"/>
              <a:t> license </a:t>
            </a:r>
          </a:p>
          <a:p>
            <a:pPr eaLnBrk="1" hangingPunct="1"/>
            <a:endParaRPr lang="en-US" baseline="0" dirty="0" smtClean="0"/>
          </a:p>
          <a:p>
            <a:pPr eaLnBrk="1" hangingPunct="1"/>
            <a:r>
              <a:rPr lang="en-US" baseline="0" dirty="0" smtClean="0"/>
              <a:t>Image, ”Running, Runner, Long Distance” </a:t>
            </a:r>
          </a:p>
          <a:p>
            <a:pPr eaLnBrk="1" hangingPunct="1"/>
            <a:r>
              <a:rPr lang="en-US" baseline="0" dirty="0" smtClean="0"/>
              <a:t>https://</a:t>
            </a:r>
            <a:r>
              <a:rPr lang="en-US" baseline="0" dirty="0" err="1" smtClean="0"/>
              <a:t>pixabay.com</a:t>
            </a:r>
            <a:r>
              <a:rPr lang="en-US" baseline="0" dirty="0" smtClean="0"/>
              <a:t>/</a:t>
            </a:r>
            <a:r>
              <a:rPr lang="en-US" baseline="0" dirty="0" err="1" smtClean="0"/>
              <a:t>en</a:t>
            </a:r>
            <a:r>
              <a:rPr lang="en-US" baseline="0" dirty="0" smtClean="0"/>
              <a:t>/running-runner-long-distance-573762/</a:t>
            </a:r>
          </a:p>
          <a:p>
            <a:pPr eaLnBrk="1" hangingPunct="1"/>
            <a:r>
              <a:rPr lang="en-US" baseline="0" dirty="0" smtClean="0"/>
              <a:t>By </a:t>
            </a:r>
            <a:r>
              <a:rPr lang="en-US" baseline="0" dirty="0" err="1" smtClean="0"/>
              <a:t>Pixabay</a:t>
            </a:r>
            <a:r>
              <a:rPr lang="en-US" baseline="0" dirty="0" smtClean="0"/>
              <a:t>, CC0 License </a:t>
            </a:r>
          </a:p>
          <a:p>
            <a:endParaRPr lang="en-US" dirty="0"/>
          </a:p>
        </p:txBody>
      </p:sp>
    </p:spTree>
    <p:extLst>
      <p:ext uri="{BB962C8B-B14F-4D97-AF65-F5344CB8AC3E}">
        <p14:creationId xmlns:p14="http://schemas.microsoft.com/office/powerpoint/2010/main" val="17896673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the discussion about why the heart pumps faster during exercise, we ask students to explain why your heart rate then deceases after you stop exercising?</a:t>
            </a:r>
          </a:p>
          <a:p>
            <a:r>
              <a:rPr lang="en-US" dirty="0"/>
              <a:t>Students answer on the Ticket Out The Door handout. This can be handed in before students leave class and used as an indicator of their reasoning</a:t>
            </a:r>
            <a:r>
              <a:rPr lang="en-US" dirty="0" smtClean="0"/>
              <a:t>.</a:t>
            </a:r>
          </a:p>
          <a:p>
            <a:endParaRPr lang="en-US" dirty="0" smtClean="0"/>
          </a:p>
          <a:p>
            <a:r>
              <a:rPr lang="en-US" dirty="0" smtClean="0"/>
              <a:t>Image, “Ticket, Admission”</a:t>
            </a:r>
            <a:br>
              <a:rPr lang="en-US" dirty="0" smtClean="0"/>
            </a:br>
            <a:r>
              <a:rPr lang="en-US" dirty="0" smtClean="0"/>
              <a:t>https://</a:t>
            </a:r>
            <a:r>
              <a:rPr lang="en-US" dirty="0" err="1" smtClean="0"/>
              <a:t>pixabay.com</a:t>
            </a:r>
            <a:r>
              <a:rPr lang="en-US" dirty="0" smtClean="0"/>
              <a:t>/</a:t>
            </a:r>
            <a:r>
              <a:rPr lang="en-US" dirty="0" err="1" smtClean="0"/>
              <a:t>en</a:t>
            </a:r>
            <a:r>
              <a:rPr lang="en-US" dirty="0" smtClean="0"/>
              <a:t>/ticket-admission-cinema-admit-576228/</a:t>
            </a:r>
          </a:p>
          <a:p>
            <a:r>
              <a:rPr lang="en-US" dirty="0" smtClean="0"/>
              <a:t>By </a:t>
            </a:r>
            <a:r>
              <a:rPr lang="en-US" dirty="0" err="1" smtClean="0"/>
              <a:t>Pixabay</a:t>
            </a:r>
            <a:r>
              <a:rPr lang="en-US" dirty="0" smtClean="0"/>
              <a:t>, CC0 License </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33</a:t>
            </a:fld>
            <a:endParaRPr lang="en-US" dirty="0"/>
          </a:p>
        </p:txBody>
      </p:sp>
    </p:spTree>
    <p:extLst>
      <p:ext uri="{BB962C8B-B14F-4D97-AF65-F5344CB8AC3E}">
        <p14:creationId xmlns:p14="http://schemas.microsoft.com/office/powerpoint/2010/main" val="24975721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34</a:t>
            </a:fld>
            <a:endParaRPr lang="en-US" dirty="0"/>
          </a:p>
        </p:txBody>
      </p:sp>
    </p:spTree>
    <p:extLst>
      <p:ext uri="{BB962C8B-B14F-4D97-AF65-F5344CB8AC3E}">
        <p14:creationId xmlns:p14="http://schemas.microsoft.com/office/powerpoint/2010/main" val="26822486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35</a:t>
            </a:fld>
            <a:endParaRPr lang="en-US" dirty="0"/>
          </a:p>
        </p:txBody>
      </p:sp>
    </p:spTree>
    <p:extLst>
      <p:ext uri="{BB962C8B-B14F-4D97-AF65-F5344CB8AC3E}">
        <p14:creationId xmlns:p14="http://schemas.microsoft.com/office/powerpoint/2010/main" val="22782653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Here we have a chance to look back at our initial model ideas and see if we are ready to revise them. At this time, this may or my not be appropriate for your class. At this point the statements are still very specific to heart rate. We will have an opportunity to generalize them at the end of this  Learning Segment.</a:t>
            </a:r>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36</a:t>
            </a:fld>
            <a:endParaRPr lang="en-US" dirty="0"/>
          </a:p>
        </p:txBody>
      </p:sp>
    </p:spTree>
    <p:extLst>
      <p:ext uri="{BB962C8B-B14F-4D97-AF65-F5344CB8AC3E}">
        <p14:creationId xmlns:p14="http://schemas.microsoft.com/office/powerpoint/2010/main" val="41518706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Rot="1" noChangeAspect="1" noChangeArrowheads="1" noTextEdit="1"/>
          </p:cNvSpPr>
          <p:nvPr>
            <p:ph type="sldImg"/>
          </p:nvPr>
        </p:nvSpPr>
        <p:spPr>
          <a:ln/>
        </p:spPr>
      </p:sp>
      <p:sp>
        <p:nvSpPr>
          <p:cNvPr id="48130"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TEACHER NOTES: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We now ask “</a:t>
            </a:r>
            <a:r>
              <a:rPr lang="en-US" sz="1200" b="1" kern="1200" dirty="0">
                <a:solidFill>
                  <a:schemeClr val="tx1"/>
                </a:solidFill>
                <a:effectLst/>
                <a:latin typeface="Calibri" pitchFamily="34" charset="0"/>
                <a:ea typeface="+mn-ea"/>
                <a:cs typeface="+mn-cs"/>
              </a:rPr>
              <a:t>How does the heart know it needs to speed up or slow down?”</a:t>
            </a:r>
            <a:r>
              <a:rPr lang="en-US" sz="1200" kern="1200" dirty="0">
                <a:solidFill>
                  <a:schemeClr val="tx1"/>
                </a:solidFill>
                <a:effectLst/>
                <a:latin typeface="Calibri" pitchFamily="34" charset="0"/>
                <a:ea typeface="+mn-ea"/>
                <a:cs typeface="+mn-cs"/>
              </a:rPr>
              <a:t> Students diagram where the information to speed up or slow down comes from and where it has to go to by using arrows on Doodle K. They may add in any words or structures they think may be involved. This is first done individually. </a:t>
            </a:r>
            <a:endParaRPr lang="en-US" dirty="0"/>
          </a:p>
        </p:txBody>
      </p:sp>
    </p:spTree>
    <p:extLst>
      <p:ext uri="{BB962C8B-B14F-4D97-AF65-F5344CB8AC3E}">
        <p14:creationId xmlns:p14="http://schemas.microsoft.com/office/powerpoint/2010/main" val="12059029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Rot="1" noChangeAspect="1" noChangeArrowheads="1" noTextEdit="1"/>
          </p:cNvSpPr>
          <p:nvPr>
            <p:ph type="sldImg"/>
          </p:nvPr>
        </p:nvSpPr>
        <p:spPr>
          <a:ln/>
        </p:spPr>
      </p:sp>
      <p:sp>
        <p:nvSpPr>
          <p:cNvPr id="48130"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TEACHER NOTES: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We now share our diagrams for “</a:t>
            </a:r>
            <a:r>
              <a:rPr lang="en-US" sz="1200" b="1" kern="1200" dirty="0">
                <a:solidFill>
                  <a:schemeClr val="tx1"/>
                </a:solidFill>
                <a:effectLst/>
                <a:latin typeface="Calibri" pitchFamily="34" charset="0"/>
                <a:ea typeface="+mn-ea"/>
                <a:cs typeface="+mn-cs"/>
              </a:rPr>
              <a:t>How does the heart know it needs to speed up or slow down?”</a:t>
            </a:r>
            <a:r>
              <a:rPr lang="en-US" sz="1200" kern="1200" dirty="0">
                <a:solidFill>
                  <a:schemeClr val="tx1"/>
                </a:solidFill>
                <a:effectLst/>
                <a:latin typeface="Calibri" pitchFamily="34" charset="0"/>
                <a:ea typeface="+mn-ea"/>
                <a:cs typeface="+mn-cs"/>
              </a:rPr>
              <a:t> with a partner.</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Then a whole class discussion.</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We recognize that there are gaps in our understanding, and hopefully we have questions? Next we will read about the control of heart rate.</a:t>
            </a:r>
          </a:p>
        </p:txBody>
      </p:sp>
    </p:spTree>
    <p:extLst>
      <p:ext uri="{BB962C8B-B14F-4D97-AF65-F5344CB8AC3E}">
        <p14:creationId xmlns:p14="http://schemas.microsoft.com/office/powerpoint/2010/main" val="27232053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TEACHER NOTES: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anose="020B0604020202020204" pitchFamily="34" charset="0"/>
                <a:ea typeface="+mn-ea"/>
                <a:cs typeface="Arial" panose="020B0604020202020204" pitchFamily="34" charset="0"/>
              </a:rPr>
              <a:t>Now students will use reading protocols to deepen their knowledge of the phenomenon by doing a Paired Reading: </a:t>
            </a:r>
            <a:r>
              <a:rPr lang="en-US" sz="1200" b="1" u="sng" kern="1200" dirty="0">
                <a:solidFill>
                  <a:schemeClr val="tx1"/>
                </a:solidFill>
                <a:effectLst/>
                <a:latin typeface="Arial" panose="020B0604020202020204" pitchFamily="34" charset="0"/>
                <a:ea typeface="+mn-ea"/>
                <a:cs typeface="Arial" panose="020B0604020202020204" pitchFamily="34" charset="0"/>
              </a:rPr>
              <a:t>Reading: Control of Heart Rate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1" u="sng"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u="none" kern="1200" dirty="0">
                <a:solidFill>
                  <a:schemeClr val="tx1"/>
                </a:solidFill>
                <a:effectLst/>
                <a:latin typeface="Arial" panose="020B0604020202020204" pitchFamily="34" charset="0"/>
                <a:ea typeface="+mn-ea"/>
                <a:cs typeface="Arial" panose="020B0604020202020204" pitchFamily="34" charset="0"/>
              </a:rPr>
              <a:t>After reading the text, students “mine” the text.</a:t>
            </a:r>
          </a:p>
          <a:p>
            <a:r>
              <a:rPr lang="en-US" sz="1200" b="1" kern="1200" dirty="0">
                <a:solidFill>
                  <a:schemeClr val="tx1"/>
                </a:solidFill>
                <a:effectLst/>
                <a:latin typeface="Calibri" pitchFamily="34" charset="0"/>
                <a:ea typeface="+mn-ea"/>
                <a:cs typeface="+mn-cs"/>
              </a:rPr>
              <a:t>Text Mining:</a:t>
            </a:r>
            <a:r>
              <a:rPr lang="en-US" sz="1200" kern="1200" dirty="0">
                <a:solidFill>
                  <a:schemeClr val="tx1"/>
                </a:solidFill>
                <a:effectLst/>
                <a:latin typeface="Calibri" pitchFamily="34" charset="0"/>
                <a:ea typeface="+mn-ea"/>
                <a:cs typeface="+mn-cs"/>
              </a:rPr>
              <a:t> Student look, </a:t>
            </a:r>
            <a:r>
              <a:rPr lang="en-US" sz="1200" b="0" u="none" kern="1200" dirty="0">
                <a:solidFill>
                  <a:schemeClr val="tx1"/>
                </a:solidFill>
                <a:effectLst/>
                <a:latin typeface="Calibri" pitchFamily="34" charset="0"/>
                <a:ea typeface="+mn-ea"/>
                <a:cs typeface="+mn-cs"/>
              </a:rPr>
              <a:t>Structures Involved,  Types of Messages, Environmental Change/Trigger, Body Response to the Environmental Change, in the text and record on their summary sheet</a:t>
            </a:r>
            <a:r>
              <a:rPr lang="en-US" sz="1200" b="0" u="none" kern="1200" dirty="0" smtClean="0">
                <a:solidFill>
                  <a:schemeClr val="tx1"/>
                </a:solidFill>
                <a:effectLst/>
                <a:latin typeface="Calibri" pitchFamily="34" charset="0"/>
                <a:ea typeface="+mn-ea"/>
                <a:cs typeface="+mn-cs"/>
              </a:rPr>
              <a:t>.</a:t>
            </a:r>
          </a:p>
          <a:p>
            <a:endParaRPr lang="en-US" sz="1200" b="0" u="none" kern="1200" dirty="0" smtClean="0">
              <a:solidFill>
                <a:schemeClr val="tx1"/>
              </a:solidFill>
              <a:effectLst/>
              <a:latin typeface="Calibri" pitchFamily="34" charset="0"/>
              <a:ea typeface="+mn-ea"/>
              <a:cs typeface="+mn-cs"/>
            </a:endParaRPr>
          </a:p>
          <a:p>
            <a:r>
              <a:rPr lang="en-US" dirty="0" smtClean="0"/>
              <a:t>Image, “Book Books” </a:t>
            </a:r>
          </a:p>
          <a:p>
            <a:r>
              <a:rPr lang="en-US" dirty="0" smtClean="0"/>
              <a:t>https://</a:t>
            </a:r>
            <a:r>
              <a:rPr lang="en-US" dirty="0" err="1" smtClean="0"/>
              <a:t>pixabay.com</a:t>
            </a:r>
            <a:r>
              <a:rPr lang="en-US" dirty="0" smtClean="0"/>
              <a:t>/</a:t>
            </a:r>
            <a:r>
              <a:rPr lang="en-US" dirty="0" err="1" smtClean="0"/>
              <a:t>en</a:t>
            </a:r>
            <a:r>
              <a:rPr lang="en-US" dirty="0" smtClean="0"/>
              <a:t>/book-books-library-books-reading-2022464/</a:t>
            </a:r>
          </a:p>
          <a:p>
            <a:r>
              <a:rPr lang="en-US" dirty="0" smtClean="0"/>
              <a:t>By </a:t>
            </a:r>
            <a:r>
              <a:rPr lang="en-US" dirty="0" err="1" smtClean="0"/>
              <a:t>Pixabay</a:t>
            </a:r>
            <a:r>
              <a:rPr lang="en-US" dirty="0" smtClean="0"/>
              <a:t>, CC0 License </a:t>
            </a:r>
          </a:p>
          <a:p>
            <a:endParaRPr lang="en-US" sz="1200" b="0" u="none" kern="1200" dirty="0">
              <a:solidFill>
                <a:schemeClr val="tx1"/>
              </a:solidFill>
              <a:effectLst/>
              <a:latin typeface="Calibr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39</a:t>
            </a:fld>
            <a:endParaRPr lang="en-US" dirty="0"/>
          </a:p>
        </p:txBody>
      </p:sp>
    </p:spTree>
    <p:extLst>
      <p:ext uri="{BB962C8B-B14F-4D97-AF65-F5344CB8AC3E}">
        <p14:creationId xmlns:p14="http://schemas.microsoft.com/office/powerpoint/2010/main" val="5626474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Shape 173"/>
          <p:cNvSpPr>
            <a:spLocks noGrp="1" noRot="1" noChangeAspect="1"/>
          </p:cNvSpPr>
          <p:nvPr>
            <p:ph type="sldImg"/>
          </p:nvPr>
        </p:nvSpPr>
        <p:spPr>
          <a:prstGeom prst="rect">
            <a:avLst/>
          </a:prstGeom>
        </p:spPr>
        <p:txBody>
          <a:bodyPr/>
          <a:lstStyle/>
          <a:p>
            <a:endParaRPr dirty="0"/>
          </a:p>
        </p:txBody>
      </p:sp>
      <p:sp>
        <p:nvSpPr>
          <p:cNvPr id="174" name="Shape 174"/>
          <p:cNvSpPr>
            <a:spLocks noGrp="1"/>
          </p:cNvSpPr>
          <p:nvPr>
            <p:ph type="body" sz="quarter" idx="1"/>
          </p:nvPr>
        </p:nvSpPr>
        <p:spPr>
          <a:prstGeom prst="rect">
            <a:avLst/>
          </a:prstGeom>
        </p:spPr>
        <p:txBody>
          <a:bodyPr/>
          <a:lstStyle/>
          <a:p>
            <a:r>
              <a:rPr dirty="0"/>
              <a:t>Not meant to show to students</a:t>
            </a:r>
            <a:r>
              <a:rPr lang="en-US" dirty="0"/>
              <a:t>.</a:t>
            </a:r>
            <a:endParaRPr dirty="0"/>
          </a:p>
        </p:txBody>
      </p:sp>
    </p:spTree>
    <p:extLst>
      <p:ext uri="{BB962C8B-B14F-4D97-AF65-F5344CB8AC3E}">
        <p14:creationId xmlns:p14="http://schemas.microsoft.com/office/powerpoint/2010/main" val="4020434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anose="020B0604020202020204" pitchFamily="34" charset="0"/>
                <a:ea typeface="+mn-ea"/>
                <a:cs typeface="Arial" panose="020B0604020202020204" pitchFamily="34" charset="0"/>
              </a:rPr>
              <a:t>Now students will use reading protocols to deepen their knowledge of the phenomenon by doing a Paired Reading: </a:t>
            </a:r>
            <a:r>
              <a:rPr lang="en-US" sz="1200" b="1" u="sng" kern="1200" dirty="0">
                <a:solidFill>
                  <a:schemeClr val="tx1"/>
                </a:solidFill>
                <a:effectLst/>
                <a:latin typeface="Arial" panose="020B0604020202020204" pitchFamily="34" charset="0"/>
                <a:ea typeface="+mn-ea"/>
                <a:cs typeface="Arial" panose="020B0604020202020204" pitchFamily="34" charset="0"/>
              </a:rPr>
              <a:t>Reading: Control of Heart Rate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1" u="sng"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u="none" kern="1200" dirty="0">
                <a:solidFill>
                  <a:schemeClr val="tx1"/>
                </a:solidFill>
                <a:effectLst/>
                <a:latin typeface="Arial" panose="020B0604020202020204" pitchFamily="34" charset="0"/>
                <a:ea typeface="+mn-ea"/>
                <a:cs typeface="Arial" panose="020B0604020202020204" pitchFamily="34" charset="0"/>
              </a:rPr>
              <a:t>After reading the text, students “mine” the text.</a:t>
            </a:r>
          </a:p>
          <a:p>
            <a:r>
              <a:rPr lang="en-US" sz="1200" b="1" kern="1200" dirty="0">
                <a:solidFill>
                  <a:schemeClr val="tx1"/>
                </a:solidFill>
                <a:effectLst/>
                <a:latin typeface="Calibri" pitchFamily="34" charset="0"/>
                <a:ea typeface="+mn-ea"/>
                <a:cs typeface="+mn-cs"/>
              </a:rPr>
              <a:t>Text Mining:</a:t>
            </a:r>
            <a:r>
              <a:rPr lang="en-US" sz="1200" kern="1200" dirty="0">
                <a:solidFill>
                  <a:schemeClr val="tx1"/>
                </a:solidFill>
                <a:effectLst/>
                <a:latin typeface="Calibri" pitchFamily="34" charset="0"/>
                <a:ea typeface="+mn-ea"/>
                <a:cs typeface="+mn-cs"/>
              </a:rPr>
              <a:t> Student look, </a:t>
            </a:r>
            <a:r>
              <a:rPr lang="en-US" sz="1200" b="0" u="none" kern="1200" dirty="0">
                <a:solidFill>
                  <a:schemeClr val="tx1"/>
                </a:solidFill>
                <a:effectLst/>
                <a:latin typeface="Calibri" pitchFamily="34" charset="0"/>
                <a:ea typeface="+mn-ea"/>
                <a:cs typeface="+mn-cs"/>
              </a:rPr>
              <a:t>Structures Involved,  Types of Messages, Environmental Change/Trigger, Body Response to the Environmental Change, in the text and record on their summary sheet.</a:t>
            </a: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40</a:t>
            </a:fld>
            <a:endParaRPr lang="en-US" dirty="0"/>
          </a:p>
        </p:txBody>
      </p:sp>
    </p:spTree>
    <p:extLst>
      <p:ext uri="{BB962C8B-B14F-4D97-AF65-F5344CB8AC3E}">
        <p14:creationId xmlns:p14="http://schemas.microsoft.com/office/powerpoint/2010/main" val="11407814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Using the information from the readings, students work in groups using the manipulatives on whiteboards to map out the flow of information. Begin with the phenomenon of heart rate INCREASE DURING EXERCISE. Instruct students to use arrows to show the direction the information is flowing. Once they worked this out, they do the same for heart rate DECREASE AFTER REST.  Once they have it figured out, check the accuracy of their diagram and pass out </a:t>
            </a:r>
            <a:r>
              <a:rPr lang="en-US" sz="1200" i="0" kern="1200" dirty="0">
                <a:solidFill>
                  <a:schemeClr val="tx1"/>
                </a:solidFill>
                <a:effectLst/>
                <a:latin typeface="Calibri" pitchFamily="34" charset="0"/>
                <a:ea typeface="+mn-ea"/>
                <a:cs typeface="+mn-cs"/>
              </a:rPr>
              <a:t>the </a:t>
            </a:r>
            <a:r>
              <a:rPr lang="en-US" sz="1200" i="0" dirty="0">
                <a:solidFill>
                  <a:srgbClr val="583F34"/>
                </a:solidFill>
              </a:rPr>
              <a:t>Individual explanation handout s</a:t>
            </a:r>
            <a:r>
              <a:rPr lang="en-US" sz="1200" kern="1200" dirty="0">
                <a:solidFill>
                  <a:schemeClr val="tx1"/>
                </a:solidFill>
                <a:effectLst/>
                <a:latin typeface="Calibri" pitchFamily="34" charset="0"/>
                <a:ea typeface="+mn-ea"/>
                <a:cs typeface="+mn-cs"/>
              </a:rPr>
              <a:t>o they can copy it on their own paper. They will use this to help them write their individual explanations.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Calibri"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kern="1200" dirty="0">
                <a:solidFill>
                  <a:schemeClr val="tx1"/>
                </a:solidFill>
                <a:effectLst/>
                <a:latin typeface="Calibri" pitchFamily="34" charset="0"/>
                <a:ea typeface="+mn-ea"/>
                <a:cs typeface="+mn-cs"/>
              </a:rPr>
              <a:t>If the formative assessment (next learning segment) is not given on the same day you finish this activity, AND students do not have time to transfer their information to their handout, take photos so students do not have to recreate the whole process</a:t>
            </a:r>
            <a:r>
              <a:rPr lang="en-US" sz="1200" kern="1200" dirty="0" smtClean="0">
                <a:solidFill>
                  <a:schemeClr val="tx1"/>
                </a:solidFill>
                <a:effectLst/>
                <a:latin typeface="Calibri" pitchFamily="34" charset="0"/>
                <a:ea typeface="+mn-ea"/>
                <a:cs typeface="+mn-cs"/>
              </a:rPr>
              <a:t>.</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sz="1200" kern="1200" dirty="0" smtClean="0">
              <a:solidFill>
                <a:schemeClr val="tx1"/>
              </a:solidFill>
              <a:effectLst/>
              <a:latin typeface="Calibri" pitchFamily="34" charset="0"/>
              <a:ea typeface="+mn-ea"/>
              <a:cs typeface="+mn-cs"/>
            </a:endParaRPr>
          </a:p>
          <a:p>
            <a:r>
              <a:rPr lang="en-US" dirty="0" smtClean="0"/>
              <a:t>Image,</a:t>
            </a:r>
            <a:r>
              <a:rPr lang="en-US" baseline="0" dirty="0" smtClean="0"/>
              <a:t> “Thinking Brain Head” </a:t>
            </a:r>
          </a:p>
          <a:p>
            <a:r>
              <a:rPr lang="en-US" dirty="0" smtClean="0"/>
              <a:t>https://</a:t>
            </a:r>
            <a:r>
              <a:rPr lang="en-US" dirty="0" err="1" smtClean="0"/>
              <a:t>pixabay.com</a:t>
            </a:r>
            <a:r>
              <a:rPr lang="en-US" dirty="0" smtClean="0"/>
              <a:t>/</a:t>
            </a:r>
            <a:r>
              <a:rPr lang="en-US" dirty="0" err="1" smtClean="0"/>
              <a:t>en</a:t>
            </a:r>
            <a:r>
              <a:rPr lang="en-US" dirty="0" smtClean="0"/>
              <a:t>/thinking-brain-head-idea-2006869/</a:t>
            </a:r>
          </a:p>
          <a:p>
            <a:r>
              <a:rPr lang="en-US" dirty="0" smtClean="0"/>
              <a:t>By </a:t>
            </a:r>
            <a:r>
              <a:rPr lang="en-US" dirty="0" err="1" smtClean="0"/>
              <a:t>Pixabay</a:t>
            </a:r>
            <a:r>
              <a:rPr lang="en-US" dirty="0" smtClean="0"/>
              <a:t>, CC0 License </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sz="1200" kern="1200" dirty="0">
              <a:solidFill>
                <a:schemeClr val="tx1"/>
              </a:solidFill>
              <a:effectLst/>
              <a:latin typeface="Calibr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41</a:t>
            </a:fld>
            <a:endParaRPr lang="en-US" dirty="0"/>
          </a:p>
        </p:txBody>
      </p:sp>
    </p:spTree>
    <p:extLst>
      <p:ext uri="{BB962C8B-B14F-4D97-AF65-F5344CB8AC3E}">
        <p14:creationId xmlns:p14="http://schemas.microsoft.com/office/powerpoint/2010/main" val="21170746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Here we have a chance to look back at our initial model ideas and see if we are ready to revise them. Up to this point the statements were still specific to heart rate. We can now work to generalize them.</a:t>
            </a:r>
          </a:p>
          <a:p>
            <a:endParaRPr lang="en-US" dirty="0"/>
          </a:p>
          <a:p>
            <a:r>
              <a:rPr lang="en-US" dirty="0"/>
              <a:t>Target Ideas</a:t>
            </a:r>
          </a:p>
          <a:p>
            <a:r>
              <a:rPr lang="en-US" sz="2400" b="1" dirty="0"/>
              <a:t>Every organism needs to be able to adjust when something changes its external or internal environment or its needs change. In other words, to maintain HOMEOSTASIS.  </a:t>
            </a:r>
            <a:r>
              <a:rPr lang="en-US" sz="2400" i="1" dirty="0">
                <a:latin typeface="Cambria" pitchFamily="18" charset="0"/>
              </a:rPr>
              <a:t>What are the essential components that allow it to do this?</a:t>
            </a:r>
          </a:p>
          <a:p>
            <a:pPr marL="0" indent="0">
              <a:buNone/>
            </a:pPr>
            <a:endParaRPr lang="en-US" sz="2400" dirty="0"/>
          </a:p>
          <a:p>
            <a:pPr lvl="1"/>
            <a:r>
              <a:rPr lang="en-US" dirty="0"/>
              <a:t>A way to sense the change</a:t>
            </a:r>
          </a:p>
          <a:p>
            <a:pPr lvl="1"/>
            <a:r>
              <a:rPr lang="en-US" dirty="0"/>
              <a:t>A way to transmit information</a:t>
            </a:r>
          </a:p>
          <a:p>
            <a:pPr lvl="1"/>
            <a:r>
              <a:rPr lang="en-US" dirty="0"/>
              <a:t>A way to process the information</a:t>
            </a:r>
          </a:p>
          <a:p>
            <a:pPr lvl="1"/>
            <a:r>
              <a:rPr lang="en-US" dirty="0"/>
              <a:t>A way to transmit orders/directions</a:t>
            </a:r>
          </a:p>
          <a:p>
            <a:pPr lvl="1"/>
            <a:r>
              <a:rPr lang="en-US" dirty="0"/>
              <a:t> A way to act on the orders</a:t>
            </a:r>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42</a:t>
            </a:fld>
            <a:endParaRPr lang="en-US" dirty="0"/>
          </a:p>
        </p:txBody>
      </p:sp>
    </p:spTree>
    <p:extLst>
      <p:ext uri="{BB962C8B-B14F-4D97-AF65-F5344CB8AC3E}">
        <p14:creationId xmlns:p14="http://schemas.microsoft.com/office/powerpoint/2010/main" val="27308851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43</a:t>
            </a:fld>
            <a:endParaRPr lang="en-US" dirty="0"/>
          </a:p>
        </p:txBody>
      </p:sp>
    </p:spTree>
    <p:extLst>
      <p:ext uri="{BB962C8B-B14F-4D97-AF65-F5344CB8AC3E}">
        <p14:creationId xmlns:p14="http://schemas.microsoft.com/office/powerpoint/2010/main" val="30065683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44</a:t>
            </a:fld>
            <a:endParaRPr lang="en-US"/>
          </a:p>
        </p:txBody>
      </p:sp>
    </p:spTree>
    <p:extLst>
      <p:ext uri="{BB962C8B-B14F-4D97-AF65-F5344CB8AC3E}">
        <p14:creationId xmlns:p14="http://schemas.microsoft.com/office/powerpoint/2010/main" val="39618901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TEACHER NOTES: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i="1" dirty="0">
                <a:solidFill>
                  <a:srgbClr val="0070C0"/>
                </a:solidFill>
                <a:latin typeface="Cambria"/>
                <a:cs typeface="Cambria"/>
              </a:rPr>
              <a:t>How does your heart know that it needs to speed up or slow down</a:t>
            </a:r>
            <a:r>
              <a:rPr lang="en-US" i="1" dirty="0" smtClean="0">
                <a:solidFill>
                  <a:srgbClr val="0070C0"/>
                </a:solidFill>
                <a:latin typeface="Cambria"/>
                <a:cs typeface="Cambria"/>
              </a:rPr>
              <a: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i="1" dirty="0" smtClean="0">
              <a:solidFill>
                <a:srgbClr val="0070C0"/>
              </a:solidFill>
              <a:latin typeface="Cambria"/>
              <a:cs typeface="Cambria"/>
            </a:endParaRPr>
          </a:p>
          <a:p>
            <a:r>
              <a:rPr lang="en-US" dirty="0" smtClean="0"/>
              <a:t>Image, “Writing, </a:t>
            </a:r>
            <a:r>
              <a:rPr lang="en-US" dirty="0" err="1" smtClean="0"/>
              <a:t>svg</a:t>
            </a:r>
            <a:r>
              <a:rPr lang="en-US" dirty="0" smtClean="0"/>
              <a:t>”</a:t>
            </a:r>
          </a:p>
          <a:p>
            <a:r>
              <a:rPr lang="en-US" dirty="0" smtClean="0"/>
              <a:t>https://</a:t>
            </a:r>
            <a:r>
              <a:rPr lang="en-US" dirty="0" err="1" smtClean="0"/>
              <a:t>commons.wikimedia.org</a:t>
            </a:r>
            <a:r>
              <a:rPr lang="en-US" dirty="0" smtClean="0"/>
              <a:t>/wiki/File%3AWriting.svg</a:t>
            </a:r>
          </a:p>
          <a:p>
            <a:r>
              <a:rPr lang="en-US" dirty="0" smtClean="0"/>
              <a:t>By </a:t>
            </a:r>
            <a:r>
              <a:rPr lang="en-US" dirty="0" err="1" smtClean="0"/>
              <a:t>Juhko</a:t>
            </a:r>
            <a:r>
              <a:rPr lang="en-US" dirty="0" smtClean="0"/>
              <a:t> (Own work) [Public domain], via Wikimedia Commons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45</a:t>
            </a:fld>
            <a:endParaRPr lang="en-US" dirty="0"/>
          </a:p>
        </p:txBody>
      </p:sp>
    </p:spTree>
    <p:extLst>
      <p:ext uri="{BB962C8B-B14F-4D97-AF65-F5344CB8AC3E}">
        <p14:creationId xmlns:p14="http://schemas.microsoft.com/office/powerpoint/2010/main" val="7301942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46</a:t>
            </a:fld>
            <a:endParaRPr lang="en-US"/>
          </a:p>
        </p:txBody>
      </p:sp>
    </p:spTree>
    <p:extLst>
      <p:ext uri="{BB962C8B-B14F-4D97-AF65-F5344CB8AC3E}">
        <p14:creationId xmlns:p14="http://schemas.microsoft.com/office/powerpoint/2010/main" val="14901369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47</a:t>
            </a:fld>
            <a:endParaRPr lang="en-US"/>
          </a:p>
        </p:txBody>
      </p:sp>
    </p:spTree>
    <p:extLst>
      <p:ext uri="{BB962C8B-B14F-4D97-AF65-F5344CB8AC3E}">
        <p14:creationId xmlns:p14="http://schemas.microsoft.com/office/powerpoint/2010/main" val="21873427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TEACHER NOTES:</a:t>
            </a:r>
            <a:br>
              <a:rPr lang="en-US" dirty="0"/>
            </a:br>
            <a:r>
              <a:rPr lang="en-US" sz="1200" kern="1200" dirty="0">
                <a:solidFill>
                  <a:schemeClr val="tx1"/>
                </a:solidFill>
                <a:effectLst/>
                <a:latin typeface="Calibri" pitchFamily="34" charset="0"/>
                <a:ea typeface="+mn-ea"/>
                <a:cs typeface="+mn-cs"/>
              </a:rPr>
              <a:t>Now we introduce the term “feedback loop”. The generic feedback diagram handout includes the general terms for the important components of feedback loops. Have students note on their handouts the specific structures in the heart rate feedback loop that plays the role of each of these components.</a:t>
            </a: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48</a:t>
            </a:fld>
            <a:endParaRPr lang="en-US" dirty="0"/>
          </a:p>
        </p:txBody>
      </p:sp>
    </p:spTree>
    <p:extLst>
      <p:ext uri="{BB962C8B-B14F-4D97-AF65-F5344CB8AC3E}">
        <p14:creationId xmlns:p14="http://schemas.microsoft.com/office/powerpoint/2010/main" val="207788047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The generic feedback diagram handout includes the general terms for the important components of feedback loops. Have students note on their handouts the specific structures in the heart rate feedback loop that plays the role of each of these components.</a:t>
            </a: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49</a:t>
            </a:fld>
            <a:endParaRPr lang="en-US" dirty="0"/>
          </a:p>
        </p:txBody>
      </p:sp>
    </p:spTree>
    <p:extLst>
      <p:ext uri="{BB962C8B-B14F-4D97-AF65-F5344CB8AC3E}">
        <p14:creationId xmlns:p14="http://schemas.microsoft.com/office/powerpoint/2010/main" val="3189331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a:t>
            </a:fld>
            <a:endParaRPr lang="en-US" dirty="0"/>
          </a:p>
        </p:txBody>
      </p:sp>
    </p:spTree>
    <p:extLst>
      <p:ext uri="{BB962C8B-B14F-4D97-AF65-F5344CB8AC3E}">
        <p14:creationId xmlns:p14="http://schemas.microsoft.com/office/powerpoint/2010/main" val="89683005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Answer key!</a:t>
            </a:r>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50</a:t>
            </a:fld>
            <a:endParaRPr lang="en-US" dirty="0"/>
          </a:p>
        </p:txBody>
      </p:sp>
    </p:spTree>
    <p:extLst>
      <p:ext uri="{BB962C8B-B14F-4D97-AF65-F5344CB8AC3E}">
        <p14:creationId xmlns:p14="http://schemas.microsoft.com/office/powerpoint/2010/main" val="153128486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51</a:t>
            </a:fld>
            <a:endParaRPr lang="en-US" dirty="0"/>
          </a:p>
        </p:txBody>
      </p:sp>
    </p:spTree>
    <p:extLst>
      <p:ext uri="{BB962C8B-B14F-4D97-AF65-F5344CB8AC3E}">
        <p14:creationId xmlns:p14="http://schemas.microsoft.com/office/powerpoint/2010/main" val="423564063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52</a:t>
            </a:fld>
            <a:endParaRPr lang="en-US" dirty="0"/>
          </a:p>
        </p:txBody>
      </p:sp>
    </p:spTree>
    <p:extLst>
      <p:ext uri="{BB962C8B-B14F-4D97-AF65-F5344CB8AC3E}">
        <p14:creationId xmlns:p14="http://schemas.microsoft.com/office/powerpoint/2010/main" val="296709808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Now that we have a model for feedback loops, we ask students to map the phenomenon “when we get hot, we sweat” onto a blank loop. Students won’t know all the pieces but that is fine. We just ask them to do as much as </a:t>
            </a:r>
            <a:r>
              <a:rPr lang="en-US" dirty="0" smtClean="0"/>
              <a:t>they </a:t>
            </a:r>
            <a:r>
              <a:rPr lang="en-US" dirty="0"/>
              <a:t>can so they will see that it works for examples. You could choose a different phenomenon, or do several</a:t>
            </a:r>
            <a:r>
              <a:rPr lang="en-US" dirty="0" smtClean="0"/>
              <a:t>.</a:t>
            </a:r>
          </a:p>
          <a:p>
            <a:endParaRPr lang="en-US" dirty="0" smtClean="0"/>
          </a:p>
          <a:p>
            <a:r>
              <a:rPr lang="en-US" dirty="0" smtClean="0"/>
              <a:t>Image, “Expressions </a:t>
            </a:r>
            <a:r>
              <a:rPr lang="en-US" dirty="0" err="1" smtClean="0"/>
              <a:t>Francaises</a:t>
            </a:r>
            <a:r>
              <a:rPr lang="en-US" baseline="0" dirty="0" smtClean="0"/>
              <a:t> Sun Sweat” </a:t>
            </a:r>
          </a:p>
          <a:p>
            <a:r>
              <a:rPr lang="en-US" dirty="0" smtClean="0"/>
              <a:t>(https://</a:t>
            </a:r>
            <a:r>
              <a:rPr lang="en-US" dirty="0" err="1" smtClean="0"/>
              <a:t>pixabay.com</a:t>
            </a:r>
            <a:r>
              <a:rPr lang="en-US" dirty="0" smtClean="0"/>
              <a:t>/en/expressions-françaises-sun-sweat-1300623/)</a:t>
            </a:r>
          </a:p>
          <a:p>
            <a:r>
              <a:rPr lang="en-US" dirty="0" smtClean="0"/>
              <a:t>By </a:t>
            </a:r>
            <a:r>
              <a:rPr lang="en-US" dirty="0" err="1" smtClean="0"/>
              <a:t>Pixabay</a:t>
            </a:r>
            <a:r>
              <a:rPr lang="en-US" dirty="0" smtClean="0"/>
              <a:t>,</a:t>
            </a:r>
            <a:r>
              <a:rPr lang="en-US" baseline="0" dirty="0" smtClean="0"/>
              <a:t> CC0 https://</a:t>
            </a:r>
            <a:r>
              <a:rPr lang="en-US" baseline="0" dirty="0" err="1" smtClean="0"/>
              <a:t>pixabay.com</a:t>
            </a:r>
            <a:r>
              <a:rPr lang="en-US" baseline="0" smtClean="0"/>
              <a:t>/en/service/terms/#usage</a:t>
            </a:r>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53</a:t>
            </a:fld>
            <a:endParaRPr lang="en-US" dirty="0"/>
          </a:p>
        </p:txBody>
      </p:sp>
    </p:spTree>
    <p:extLst>
      <p:ext uri="{BB962C8B-B14F-4D97-AF65-F5344CB8AC3E}">
        <p14:creationId xmlns:p14="http://schemas.microsoft.com/office/powerpoint/2010/main" val="15341168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54</a:t>
            </a:fld>
            <a:endParaRPr lang="en-US" dirty="0"/>
          </a:p>
        </p:txBody>
      </p:sp>
    </p:spTree>
    <p:extLst>
      <p:ext uri="{BB962C8B-B14F-4D97-AF65-F5344CB8AC3E}">
        <p14:creationId xmlns:p14="http://schemas.microsoft.com/office/powerpoint/2010/main" val="22360148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55</a:t>
            </a:fld>
            <a:endParaRPr lang="en-US" dirty="0"/>
          </a:p>
        </p:txBody>
      </p:sp>
    </p:spTree>
    <p:extLst>
      <p:ext uri="{BB962C8B-B14F-4D97-AF65-F5344CB8AC3E}">
        <p14:creationId xmlns:p14="http://schemas.microsoft.com/office/powerpoint/2010/main" val="24558884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6</a:t>
            </a:fld>
            <a:endParaRPr lang="en-US" dirty="0"/>
          </a:p>
        </p:txBody>
      </p:sp>
    </p:spTree>
    <p:extLst>
      <p:ext uri="{BB962C8B-B14F-4D97-AF65-F5344CB8AC3E}">
        <p14:creationId xmlns:p14="http://schemas.microsoft.com/office/powerpoint/2010/main" val="1354730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The idea is to ask</a:t>
            </a:r>
            <a:r>
              <a:rPr lang="en-US" baseline="0" dirty="0" smtClean="0"/>
              <a:t> a different question of the phenomenon of the Biggest Loser. For the body to do more cellular respiration not only does it some need to know when to increase the rate of cellular respiration, but if also needs to deliver more glucose and oxygen to the cells and get rid of the carbon dioxide and water at a faster clip. The central question we want to ask in this triangle is how does the body control its processes under changing conditions. </a:t>
            </a:r>
          </a:p>
          <a:p>
            <a:endParaRPr lang="en-US" dirty="0"/>
          </a:p>
          <a:p>
            <a:r>
              <a:rPr lang="en-US" sz="1200" b="0" i="0" kern="1200" dirty="0">
                <a:solidFill>
                  <a:schemeClr val="tx1"/>
                </a:solidFill>
                <a:effectLst/>
                <a:latin typeface="Calibri" pitchFamily="34" charset="0"/>
                <a:ea typeface="+mn-ea"/>
                <a:cs typeface="+mn-cs"/>
              </a:rPr>
              <a:t>File:Michelle Obama participates in a taping for the “Biggest Loser", 2012</a:t>
            </a:r>
            <a:endParaRPr lang="en-US" dirty="0"/>
          </a:p>
          <a:p>
            <a:r>
              <a:rPr lang="en-US" dirty="0"/>
              <a:t>https://upload.wikimedia.org/wikipedia/commons/4/47/Michelle_Obama_participates_in_a_taping_for_the_%E2%80%9CBiggest_Loser%22%2C_2012.jpg</a:t>
            </a:r>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7</a:t>
            </a:fld>
            <a:endParaRPr lang="en-US" dirty="0"/>
          </a:p>
        </p:txBody>
      </p:sp>
    </p:spTree>
    <p:extLst>
      <p:ext uri="{BB962C8B-B14F-4D97-AF65-F5344CB8AC3E}">
        <p14:creationId xmlns:p14="http://schemas.microsoft.com/office/powerpoint/2010/main" val="2058138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 know from a previous lab that our CO2 output increases when we exercise. What else happens when we exercise?  We do quick share out and focus on an increase or change in heartrate.</a:t>
            </a:r>
          </a:p>
          <a:p>
            <a:r>
              <a:rPr lang="en-US" dirty="0"/>
              <a:t>We can measure our heartrate with very little equipment, so lets measure and look at some data.</a:t>
            </a:r>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8</a:t>
            </a:fld>
            <a:endParaRPr lang="en-US" dirty="0"/>
          </a:p>
        </p:txBody>
      </p:sp>
    </p:spTree>
    <p:extLst>
      <p:ext uri="{BB962C8B-B14F-4D97-AF65-F5344CB8AC3E}">
        <p14:creationId xmlns:p14="http://schemas.microsoft.com/office/powerpoint/2010/main" val="2425895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9</a:t>
            </a:fld>
            <a:endParaRPr lang="en-US" dirty="0"/>
          </a:p>
        </p:txBody>
      </p:sp>
    </p:spTree>
    <p:extLst>
      <p:ext uri="{BB962C8B-B14F-4D97-AF65-F5344CB8AC3E}">
        <p14:creationId xmlns:p14="http://schemas.microsoft.com/office/powerpoint/2010/main" val="3589032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6B37ECFB-1D2C-429B-8C18-EA80AD4A474E}" type="datetimeFigureOut">
              <a:rPr lang="en-US"/>
              <a:pPr>
                <a:defRPr/>
              </a:pPr>
              <a:t>2/14/18</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F722250-8175-4E53-BDE7-B4AC28840215}"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F8C42D3-538C-4CB9-BBF9-D7CE4EA70813}" type="datetimeFigureOut">
              <a:rPr lang="en-US"/>
              <a:pPr>
                <a:defRPr/>
              </a:pPr>
              <a:t>2/14/18</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44186861-CCBE-4EBE-8EA8-983FD5EF2217}"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B47ED02-66DB-4EFA-9D38-ACB8B9BD9921}" type="datetimeFigureOut">
              <a:rPr lang="en-US"/>
              <a:pPr>
                <a:defRPr/>
              </a:pPr>
              <a:t>2/14/18</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33E4E080-68C2-40E9-A4CC-F32BADE3F772}"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copy 1">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D06A28"/>
          </a:solidFill>
          <a:ln w="12700">
            <a:miter lim="400000"/>
          </a:ln>
        </p:spPr>
        <p:txBody>
          <a:bodyPr lIns="35719" tIns="35719" rIns="35719" bIns="35719" anchor="ctr"/>
          <a:lstStyle/>
          <a:p>
            <a:pPr>
              <a:defRPr sz="2400"/>
            </a:pPr>
            <a:endParaRPr sz="1687" dirty="0"/>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rPr dirty="0"/>
              <a:t>Title Text</a:t>
            </a:r>
          </a:p>
        </p:txBody>
      </p:sp>
      <p:sp>
        <p:nvSpPr>
          <p:cNvPr id="120" name="Shape 120"/>
          <p:cNvSpPr/>
          <p:nvPr/>
        </p:nvSpPr>
        <p:spPr>
          <a:xfrm>
            <a:off x="88562" y="6253969"/>
            <a:ext cx="8931158" cy="1"/>
          </a:xfrm>
          <a:prstGeom prst="line">
            <a:avLst/>
          </a:prstGeom>
          <a:ln w="6350">
            <a:solidFill>
              <a:srgbClr val="583F34"/>
            </a:solidFill>
            <a:miter lim="400000"/>
          </a:ln>
        </p:spPr>
        <p:txBody>
          <a:bodyPr lIns="32145" tIns="32145" rIns="32145" bIns="32145"/>
          <a:lstStyle/>
          <a:p>
            <a:endParaRPr sz="984" dirty="0"/>
          </a:p>
        </p:txBody>
      </p:sp>
      <p:sp>
        <p:nvSpPr>
          <p:cNvPr id="13"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4"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1565504056"/>
      </p:ext>
    </p:extLst>
  </p:cSld>
  <p:clrMapOvr>
    <a:masterClrMapping/>
  </p:clrMapOvr>
  <p:transition xmlns:p14="http://schemas.microsoft.com/office/powerpoint/2010/mai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82D621AD-988D-49CA-8C74-49E58A9C5C43}"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857B0E20-A89B-45C9-AE07-F9BD911C0852}"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EE787376-3EBC-4A3A-9BA1-9A764D209991}"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A0F5AA28-E5DC-4897-8F1B-D7E9A59E2F41}" type="slidenum">
              <a:rPr lang="en-US"/>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8"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9"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EAFA7CD6-AB8D-410F-9982-6661EBF22D94}" type="slidenum">
              <a:rPr lang="en-US"/>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4"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5"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F5995001-2495-4CAD-A419-3ADB6E4671A9}" type="slidenum">
              <a:rPr lang="en-US"/>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3"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4"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54D028CF-4D33-4ED1-84D9-D2A39ED9F489}"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26C0A416-8368-47E5-8172-8E7A7284A5FD}" type="datetimeFigureOut">
              <a:rPr lang="en-US"/>
              <a:pPr>
                <a:defRPr/>
              </a:pPr>
              <a:t>2/14/18</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A972B462-20F4-44E8-B956-48CAF3110D62}"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CB240714-A01F-43AA-93FC-7FE9EDD00CFC}"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E2E41F28-300A-418C-BF0C-DBABA2A32FB7}"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7F708E96-8212-4A27-B570-D3796F6CA131}" type="slidenum">
              <a:rPr lang="en-US"/>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1A94B1D0-3BD2-4EA5-94F7-7953230F11E7}" type="slidenum">
              <a:rPr lang="en-US"/>
              <a:pPr>
                <a:defRPr/>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Title - Center copy 1">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D06A28"/>
          </a:solidFill>
          <a:ln w="12700">
            <a:miter lim="400000"/>
          </a:ln>
        </p:spPr>
        <p:txBody>
          <a:bodyPr lIns="35719" tIns="35719" rIns="35719" bIns="35719" anchor="ctr"/>
          <a:lstStyle/>
          <a:p>
            <a:pPr>
              <a:defRPr sz="2400"/>
            </a:pPr>
            <a:endParaRPr sz="1687" dirty="0"/>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rPr dirty="0"/>
              <a:t>Title Text</a:t>
            </a:r>
          </a:p>
        </p:txBody>
      </p:sp>
      <p:sp>
        <p:nvSpPr>
          <p:cNvPr id="120" name="Shape 120"/>
          <p:cNvSpPr/>
          <p:nvPr/>
        </p:nvSpPr>
        <p:spPr>
          <a:xfrm>
            <a:off x="88562" y="6253969"/>
            <a:ext cx="8931158" cy="1"/>
          </a:xfrm>
          <a:prstGeom prst="line">
            <a:avLst/>
          </a:prstGeom>
          <a:ln w="6350">
            <a:solidFill>
              <a:srgbClr val="583F34"/>
            </a:solidFill>
            <a:miter lim="400000"/>
          </a:ln>
        </p:spPr>
        <p:txBody>
          <a:bodyPr lIns="32145" tIns="32145" rIns="32145" bIns="32145"/>
          <a:lstStyle/>
          <a:p>
            <a:endParaRPr sz="984" dirty="0"/>
          </a:p>
        </p:txBody>
      </p:sp>
      <p:sp>
        <p:nvSpPr>
          <p:cNvPr id="13"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4"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1096938740"/>
      </p:ext>
    </p:extLst>
  </p:cSld>
  <p:clrMapOvr>
    <a:masterClrMapping/>
  </p:clrMapOvr>
  <p:transition xmlns:p14="http://schemas.microsoft.com/office/powerpoint/2010/mai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37EF86FC-E40C-462C-AB44-1CF82F081A11}" type="datetimeFigureOut">
              <a:rPr lang="en-US"/>
              <a:pPr>
                <a:defRPr/>
              </a:pPr>
              <a:t>2/14/18</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17ECC75-77BE-4A5F-8EE3-D2CBA11147B5}"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5BC8507F-5B22-4A3F-A663-4D4DA8DF334D}" type="datetimeFigureOut">
              <a:rPr lang="en-US"/>
              <a:pPr>
                <a:defRPr/>
              </a:pPr>
              <a:t>2/14/18</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93CF89A6-2EC3-4F76-A630-E1E2E7C628C5}"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A3560828-E1FE-44D4-90FD-60DB089800B8}" type="datetimeFigureOut">
              <a:rPr lang="en-US"/>
              <a:pPr>
                <a:defRPr/>
              </a:pPr>
              <a:t>2/14/18</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23E2A9AB-EAA8-46B7-A74F-ECF9BB1C5050}"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B0B1631C-4F4D-4D53-9FA4-964C97845DD7}" type="datetimeFigureOut">
              <a:rPr lang="en-US"/>
              <a:pPr>
                <a:defRPr/>
              </a:pPr>
              <a:t>2/14/18</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D2A07C68-F625-4E62-953C-F16A0C8ECCD9}"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22719DF-8388-407F-8A1A-151F76EEE5A8}" type="datetimeFigureOut">
              <a:rPr lang="en-US"/>
              <a:pPr>
                <a:defRPr/>
              </a:pPr>
              <a:t>2/14/18</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A7817D0C-A1C6-4D7C-8CD7-0876D12F832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560D1C0F-8845-4556-B3BB-C70EFF3E5DC1}" type="datetimeFigureOut">
              <a:rPr lang="en-US"/>
              <a:pPr>
                <a:defRPr/>
              </a:pPr>
              <a:t>2/14/18</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367101BD-1EA1-4E4C-9AE2-8636E032BEE2}"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E6E52064-9608-4745-BFE3-3D93C89E7F6C}" type="datetimeFigureOut">
              <a:rPr lang="en-US"/>
              <a:pPr>
                <a:defRPr/>
              </a:pPr>
              <a:t>2/14/18</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B0407D62-104F-4B7F-B8D4-2E542F170D79}"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12B0802E-C348-48A3-B3E3-14ED64BD0670}" type="datetimeFigureOut">
              <a:rPr lang="en-US"/>
              <a:pPr>
                <a:defRPr/>
              </a:pPr>
              <a:t>2/14/18</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C91B5C21-CC04-4BCF-91E4-8B83A489B641}"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82" r:id="rId1"/>
    <p:sldLayoutId id="2147483681" r:id="rId2"/>
    <p:sldLayoutId id="2147483680" r:id="rId3"/>
    <p:sldLayoutId id="2147483679" r:id="rId4"/>
    <p:sldLayoutId id="2147483678" r:id="rId5"/>
    <p:sldLayoutId id="2147483677" r:id="rId6"/>
    <p:sldLayoutId id="2147483676" r:id="rId7"/>
    <p:sldLayoutId id="2147483675" r:id="rId8"/>
    <p:sldLayoutId id="2147483674" r:id="rId9"/>
    <p:sldLayoutId id="2147483673" r:id="rId10"/>
    <p:sldLayoutId id="2147483672" r:id="rId11"/>
    <p:sldLayoutId id="2147483696" r:id="rId12"/>
  </p:sldLayoutIdLs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27">
                                            <p:txEl>
                                              <p:pRg st="0" end="0"/>
                                            </p:txEl>
                                          </p:spTgt>
                                        </p:tgtEl>
                                        <p:attrNameLst>
                                          <p:attrName>style.visibility</p:attrName>
                                        </p:attrNameLst>
                                      </p:cBhvr>
                                      <p:to>
                                        <p:strVal val="visible"/>
                                      </p:to>
                                    </p:set>
                                    <p:animEffect transition="in" filter="fade">
                                      <p:cBhvr>
                                        <p:cTn id="12" dur="2000"/>
                                        <p:tgtEl>
                                          <p:spTgt spid="1027">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27">
                                            <p:txEl>
                                              <p:pRg st="1" end="1"/>
                                            </p:txEl>
                                          </p:spTgt>
                                        </p:tgtEl>
                                        <p:attrNameLst>
                                          <p:attrName>style.visibility</p:attrName>
                                        </p:attrNameLst>
                                      </p:cBhvr>
                                      <p:to>
                                        <p:strVal val="visible"/>
                                      </p:to>
                                    </p:set>
                                    <p:animEffect transition="in" filter="fade">
                                      <p:cBhvr>
                                        <p:cTn id="15" dur="2000"/>
                                        <p:tgtEl>
                                          <p:spTgt spid="1027">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27">
                                            <p:txEl>
                                              <p:pRg st="2" end="2"/>
                                            </p:txEl>
                                          </p:spTgt>
                                        </p:tgtEl>
                                        <p:attrNameLst>
                                          <p:attrName>style.visibility</p:attrName>
                                        </p:attrNameLst>
                                      </p:cBhvr>
                                      <p:to>
                                        <p:strVal val="visible"/>
                                      </p:to>
                                    </p:set>
                                    <p:animEffect transition="in" filter="fade">
                                      <p:cBhvr>
                                        <p:cTn id="18" dur="2000"/>
                                        <p:tgtEl>
                                          <p:spTgt spid="1027">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27">
                                            <p:txEl>
                                              <p:pRg st="3" end="3"/>
                                            </p:txEl>
                                          </p:spTgt>
                                        </p:tgtEl>
                                        <p:attrNameLst>
                                          <p:attrName>style.visibility</p:attrName>
                                        </p:attrNameLst>
                                      </p:cBhvr>
                                      <p:to>
                                        <p:strVal val="visible"/>
                                      </p:to>
                                    </p:set>
                                    <p:animEffect transition="in" filter="fade">
                                      <p:cBhvr>
                                        <p:cTn id="21" dur="2000"/>
                                        <p:tgtEl>
                                          <p:spTgt spid="1027">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27">
                                            <p:txEl>
                                              <p:pRg st="4" end="4"/>
                                            </p:txEl>
                                          </p:spTgt>
                                        </p:tgtEl>
                                        <p:attrNameLst>
                                          <p:attrName>style.visibility</p:attrName>
                                        </p:attrNameLst>
                                      </p:cBhvr>
                                      <p:to>
                                        <p:strVal val="visible"/>
                                      </p:to>
                                    </p:set>
                                    <p:animEffect transition="in" filter="fade">
                                      <p:cBhvr>
                                        <p:cTn id="24" dur="2000"/>
                                        <p:tgtEl>
                                          <p:spTgt spid="10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P spid="1027" grpId="0" build="p">
        <p:tmplLst>
          <p:tmpl lvl="1">
            <p:tnLst>
              <p:par>
                <p:cTn xmlns:p14="http://schemas.microsoft.com/office/powerpoint/2010/main" presetID="10" presetClass="entr" presetSubtype="0" fill="hold" nodeType="click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2000"/>
                        <p:tgtEl>
                          <p:spTgt spid="1027"/>
                        </p:tgtEl>
                      </p:cBhvr>
                    </p:animEffect>
                  </p:childTnLst>
                </p:cTn>
              </p:par>
            </p:tnLst>
          </p:tmpl>
          <p:tmpl lvl="2">
            <p:tnLst>
              <p:par>
                <p:cTn xmlns:p14="http://schemas.microsoft.com/office/powerpoint/2010/main" presetID="10"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2000"/>
                        <p:tgtEl>
                          <p:spTgt spid="1027"/>
                        </p:tgtEl>
                      </p:cBhvr>
                    </p:animEffect>
                  </p:childTnLst>
                </p:cTn>
              </p:par>
            </p:tnLst>
          </p:tmpl>
          <p:tmpl lvl="3">
            <p:tnLst>
              <p:par>
                <p:cTn xmlns:p14="http://schemas.microsoft.com/office/powerpoint/2010/main" presetID="10"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2000"/>
                        <p:tgtEl>
                          <p:spTgt spid="1027"/>
                        </p:tgtEl>
                      </p:cBhvr>
                    </p:animEffect>
                  </p:childTnLst>
                </p:cTn>
              </p:par>
            </p:tnLst>
          </p:tmpl>
          <p:tmpl lvl="4">
            <p:tnLst>
              <p:par>
                <p:cTn xmlns:p14="http://schemas.microsoft.com/office/powerpoint/2010/main" presetID="10"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2000"/>
                        <p:tgtEl>
                          <p:spTgt spid="1027"/>
                        </p:tgtEl>
                      </p:cBhvr>
                    </p:animEffect>
                  </p:childTnLst>
                </p:cTn>
              </p:par>
            </p:tnLst>
          </p:tmpl>
          <p:tmpl lvl="5">
            <p:tnLst>
              <p:par>
                <p:cTn xmlns:p14="http://schemas.microsoft.com/office/powerpoint/2010/main" presetID="10"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2000"/>
                        <p:tgtEl>
                          <p:spTgt spid="1027"/>
                        </p:tgtEl>
                      </p:cBhvr>
                    </p:animEffect>
                  </p:childTnLst>
                </p:cTn>
              </p:par>
            </p:tnLst>
          </p:tmpl>
        </p:tmplLst>
      </p:bldP>
    </p:bld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solidFill>
                  <a:srgbClr val="000000"/>
                </a:solidFill>
                <a:latin typeface="+mn-lt"/>
              </a:defRPr>
            </a:lvl1pPr>
          </a:lstStyle>
          <a:p>
            <a:pPr>
              <a:defRPr/>
            </a:pPr>
            <a:endParaRPr lang="en-US"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solidFill>
                  <a:srgbClr val="000000"/>
                </a:solidFill>
                <a:latin typeface="+mn-lt"/>
              </a:defRPr>
            </a:lvl1pPr>
          </a:lstStyle>
          <a:p>
            <a:pPr>
              <a:defRPr/>
            </a:pPr>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solidFill>
                  <a:srgbClr val="000000"/>
                </a:solidFill>
                <a:latin typeface="+mn-lt"/>
              </a:defRPr>
            </a:lvl1pPr>
          </a:lstStyle>
          <a:p>
            <a:pPr>
              <a:defRPr/>
            </a:pPr>
            <a:fld id="{B366A9BA-15DA-47DF-93CC-BCDDEEB9F85B}"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Ls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2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315">
                                            <p:txEl>
                                              <p:pRg st="0" end="0"/>
                                            </p:txEl>
                                          </p:spTgt>
                                        </p:tgtEl>
                                        <p:attrNameLst>
                                          <p:attrName>style.visibility</p:attrName>
                                        </p:attrNameLst>
                                      </p:cBhvr>
                                      <p:to>
                                        <p:strVal val="visible"/>
                                      </p:to>
                                    </p:set>
                                    <p:animEffect transition="in" filter="fade">
                                      <p:cBhvr>
                                        <p:cTn id="12" dur="2000"/>
                                        <p:tgtEl>
                                          <p:spTgt spid="13315">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315">
                                            <p:txEl>
                                              <p:pRg st="1" end="1"/>
                                            </p:txEl>
                                          </p:spTgt>
                                        </p:tgtEl>
                                        <p:attrNameLst>
                                          <p:attrName>style.visibility</p:attrName>
                                        </p:attrNameLst>
                                      </p:cBhvr>
                                      <p:to>
                                        <p:strVal val="visible"/>
                                      </p:to>
                                    </p:set>
                                    <p:animEffect transition="in" filter="fade">
                                      <p:cBhvr>
                                        <p:cTn id="15" dur="2000"/>
                                        <p:tgtEl>
                                          <p:spTgt spid="13315">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315">
                                            <p:txEl>
                                              <p:pRg st="2" end="2"/>
                                            </p:txEl>
                                          </p:spTgt>
                                        </p:tgtEl>
                                        <p:attrNameLst>
                                          <p:attrName>style.visibility</p:attrName>
                                        </p:attrNameLst>
                                      </p:cBhvr>
                                      <p:to>
                                        <p:strVal val="visible"/>
                                      </p:to>
                                    </p:set>
                                    <p:animEffect transition="in" filter="fade">
                                      <p:cBhvr>
                                        <p:cTn id="18" dur="2000"/>
                                        <p:tgtEl>
                                          <p:spTgt spid="13315">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315">
                                            <p:txEl>
                                              <p:pRg st="3" end="3"/>
                                            </p:txEl>
                                          </p:spTgt>
                                        </p:tgtEl>
                                        <p:attrNameLst>
                                          <p:attrName>style.visibility</p:attrName>
                                        </p:attrNameLst>
                                      </p:cBhvr>
                                      <p:to>
                                        <p:strVal val="visible"/>
                                      </p:to>
                                    </p:set>
                                    <p:animEffect transition="in" filter="fade">
                                      <p:cBhvr>
                                        <p:cTn id="21" dur="2000"/>
                                        <p:tgtEl>
                                          <p:spTgt spid="13315">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315">
                                            <p:txEl>
                                              <p:pRg st="4" end="4"/>
                                            </p:txEl>
                                          </p:spTgt>
                                        </p:tgtEl>
                                        <p:attrNameLst>
                                          <p:attrName>style.visibility</p:attrName>
                                        </p:attrNameLst>
                                      </p:cBhvr>
                                      <p:to>
                                        <p:strVal val="visible"/>
                                      </p:to>
                                    </p:set>
                                    <p:animEffect transition="in" filter="fade">
                                      <p:cBhvr>
                                        <p:cTn id="24" dur="2000"/>
                                        <p:tgtEl>
                                          <p:spTgt spid="133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build="p">
        <p:tmplLst>
          <p:tmpl lvl="1">
            <p:tnLst>
              <p:par>
                <p:cTn xmlns:p14="http://schemas.microsoft.com/office/powerpoint/2010/main" presetID="10" presetClass="entr" presetSubtype="0" fill="hold" nodeType="clickEffect">
                  <p:stCondLst>
                    <p:cond delay="0"/>
                  </p:stCondLst>
                  <p:childTnLst>
                    <p:set>
                      <p:cBhvr>
                        <p:cTn dur="1" fill="hold">
                          <p:stCondLst>
                            <p:cond delay="0"/>
                          </p:stCondLst>
                        </p:cTn>
                        <p:tgtEl>
                          <p:spTgt spid="13315"/>
                        </p:tgtEl>
                        <p:attrNameLst>
                          <p:attrName>style.visibility</p:attrName>
                        </p:attrNameLst>
                      </p:cBhvr>
                      <p:to>
                        <p:strVal val="visible"/>
                      </p:to>
                    </p:set>
                    <p:animEffect transition="in" filter="fade">
                      <p:cBhvr>
                        <p:cTn dur="2000"/>
                        <p:tgtEl>
                          <p:spTgt spid="13315"/>
                        </p:tgtEl>
                      </p:cBhvr>
                    </p:animEffect>
                  </p:childTnLst>
                </p:cTn>
              </p:par>
            </p:tnLst>
          </p:tmpl>
          <p:tmpl lvl="2">
            <p:tnLst>
              <p:par>
                <p:cTn xmlns:p14="http://schemas.microsoft.com/office/powerpoint/2010/main" presetID="10" presetClass="entr" presetSubtype="0" fill="hold" nodeType="withEffect">
                  <p:stCondLst>
                    <p:cond delay="0"/>
                  </p:stCondLst>
                  <p:childTnLst>
                    <p:set>
                      <p:cBhvr>
                        <p:cTn dur="1" fill="hold">
                          <p:stCondLst>
                            <p:cond delay="0"/>
                          </p:stCondLst>
                        </p:cTn>
                        <p:tgtEl>
                          <p:spTgt spid="13315"/>
                        </p:tgtEl>
                        <p:attrNameLst>
                          <p:attrName>style.visibility</p:attrName>
                        </p:attrNameLst>
                      </p:cBhvr>
                      <p:to>
                        <p:strVal val="visible"/>
                      </p:to>
                    </p:set>
                    <p:animEffect transition="in" filter="fade">
                      <p:cBhvr>
                        <p:cTn dur="2000"/>
                        <p:tgtEl>
                          <p:spTgt spid="13315"/>
                        </p:tgtEl>
                      </p:cBhvr>
                    </p:animEffect>
                  </p:childTnLst>
                </p:cTn>
              </p:par>
            </p:tnLst>
          </p:tmpl>
          <p:tmpl lvl="3">
            <p:tnLst>
              <p:par>
                <p:cTn xmlns:p14="http://schemas.microsoft.com/office/powerpoint/2010/main" presetID="10" presetClass="entr" presetSubtype="0" fill="hold" nodeType="withEffect">
                  <p:stCondLst>
                    <p:cond delay="0"/>
                  </p:stCondLst>
                  <p:childTnLst>
                    <p:set>
                      <p:cBhvr>
                        <p:cTn dur="1" fill="hold">
                          <p:stCondLst>
                            <p:cond delay="0"/>
                          </p:stCondLst>
                        </p:cTn>
                        <p:tgtEl>
                          <p:spTgt spid="13315"/>
                        </p:tgtEl>
                        <p:attrNameLst>
                          <p:attrName>style.visibility</p:attrName>
                        </p:attrNameLst>
                      </p:cBhvr>
                      <p:to>
                        <p:strVal val="visible"/>
                      </p:to>
                    </p:set>
                    <p:animEffect transition="in" filter="fade">
                      <p:cBhvr>
                        <p:cTn dur="2000"/>
                        <p:tgtEl>
                          <p:spTgt spid="13315"/>
                        </p:tgtEl>
                      </p:cBhvr>
                    </p:animEffect>
                  </p:childTnLst>
                </p:cTn>
              </p:par>
            </p:tnLst>
          </p:tmpl>
          <p:tmpl lvl="4">
            <p:tnLst>
              <p:par>
                <p:cTn xmlns:p14="http://schemas.microsoft.com/office/powerpoint/2010/main" presetID="10" presetClass="entr" presetSubtype="0" fill="hold" nodeType="withEffect">
                  <p:stCondLst>
                    <p:cond delay="0"/>
                  </p:stCondLst>
                  <p:childTnLst>
                    <p:set>
                      <p:cBhvr>
                        <p:cTn dur="1" fill="hold">
                          <p:stCondLst>
                            <p:cond delay="0"/>
                          </p:stCondLst>
                        </p:cTn>
                        <p:tgtEl>
                          <p:spTgt spid="13315"/>
                        </p:tgtEl>
                        <p:attrNameLst>
                          <p:attrName>style.visibility</p:attrName>
                        </p:attrNameLst>
                      </p:cBhvr>
                      <p:to>
                        <p:strVal val="visible"/>
                      </p:to>
                    </p:set>
                    <p:animEffect transition="in" filter="fade">
                      <p:cBhvr>
                        <p:cTn dur="2000"/>
                        <p:tgtEl>
                          <p:spTgt spid="13315"/>
                        </p:tgtEl>
                      </p:cBhvr>
                    </p:animEffect>
                  </p:childTnLst>
                </p:cTn>
              </p:par>
            </p:tnLst>
          </p:tmpl>
          <p:tmpl lvl="5">
            <p:tnLst>
              <p:par>
                <p:cTn xmlns:p14="http://schemas.microsoft.com/office/powerpoint/2010/main" presetID="10" presetClass="entr" presetSubtype="0" fill="hold" nodeType="withEffect">
                  <p:stCondLst>
                    <p:cond delay="0"/>
                  </p:stCondLst>
                  <p:childTnLst>
                    <p:set>
                      <p:cBhvr>
                        <p:cTn dur="1" fill="hold">
                          <p:stCondLst>
                            <p:cond delay="0"/>
                          </p:stCondLst>
                        </p:cTn>
                        <p:tgtEl>
                          <p:spTgt spid="13315"/>
                        </p:tgtEl>
                        <p:attrNameLst>
                          <p:attrName>style.visibility</p:attrName>
                        </p:attrNameLst>
                      </p:cBhvr>
                      <p:to>
                        <p:strVal val="visible"/>
                      </p:to>
                    </p:set>
                    <p:animEffect transition="in" filter="fade">
                      <p:cBhvr>
                        <p:cTn dur="2000"/>
                        <p:tgtEl>
                          <p:spTgt spid="13315"/>
                        </p:tgtEl>
                      </p:cBhvr>
                    </p:animEffect>
                  </p:childTnLst>
                </p:cTn>
              </p:par>
            </p:tnLst>
          </p:tmpl>
        </p:tmplLst>
      </p:bldP>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jpeg"/><Relationship Id="rId5"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26.wmf"/><Relationship Id="rId4" Type="http://schemas.openxmlformats.org/officeDocument/2006/relationships/image" Target="../media/image24.png"/><Relationship Id="rId5"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32.png"/><Relationship Id="rId6" Type="http://schemas.openxmlformats.org/officeDocument/2006/relationships/image" Target="../media/image33.jpeg"/><Relationship Id="rId7" Type="http://schemas.openxmlformats.org/officeDocument/2006/relationships/image" Target="../media/image34.png"/><Relationship Id="rId1" Type="http://schemas.openxmlformats.org/officeDocument/2006/relationships/slideLayout" Target="../slideLayouts/slideLayout6.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3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3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24.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3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ved=0ahUKEwjWvITs7-TXAhWIWbwKHb-DDPQQjRwIBw&amp;url=https://commons.wikimedia.org/wiki/File:Writing.svg&amp;psig=AOvVaw0ZRBaEKV9UyOugjFUKbCNN&amp;ust=1512082308001660" TargetMode="External"/><Relationship Id="rId4" Type="http://schemas.openxmlformats.org/officeDocument/2006/relationships/image" Target="../media/image40.png"/><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4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4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4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4.xml"/><Relationship Id="rId3" Type="http://schemas.openxmlformats.org/officeDocument/2006/relationships/image" Target="../media/image4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osceles Triangle 2"/>
          <p:cNvSpPr/>
          <p:nvPr/>
        </p:nvSpPr>
        <p:spPr>
          <a:xfrm>
            <a:off x="1848928" y="771744"/>
            <a:ext cx="5771072" cy="4975062"/>
          </a:xfrm>
          <a:prstGeom prst="triangle">
            <a:avLst/>
          </a:prstGeom>
          <a:solidFill>
            <a:srgbClr val="CB5904">
              <a:alpha val="50000"/>
            </a:srgbClr>
          </a:solidFill>
          <a:ln>
            <a:solidFill>
              <a:srgbClr val="CB59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p:cNvSpPr>
            <a:spLocks noGrp="1"/>
          </p:cNvSpPr>
          <p:nvPr>
            <p:ph type="ctrTitle"/>
          </p:nvPr>
        </p:nvSpPr>
        <p:spPr>
          <a:xfrm>
            <a:off x="411673" y="2524263"/>
            <a:ext cx="8432798" cy="1470025"/>
          </a:xfrm>
        </p:spPr>
        <p:txBody>
          <a:bodyPr>
            <a:normAutofit/>
          </a:bodyPr>
          <a:lstStyle/>
          <a:p>
            <a:r>
              <a:rPr lang="en-US" sz="4000" dirty="0">
                <a:solidFill>
                  <a:srgbClr val="583F34"/>
                </a:solidFill>
                <a:latin typeface="Arial" panose="020B0604020202020204" pitchFamily="34" charset="0"/>
                <a:cs typeface="Arial" panose="020B0604020202020204" pitchFamily="34" charset="0"/>
              </a:rPr>
              <a:t>Feedback Loops</a:t>
            </a:r>
          </a:p>
        </p:txBody>
      </p:sp>
      <p:sp>
        <p:nvSpPr>
          <p:cNvPr id="5" name="Subtitle 4"/>
          <p:cNvSpPr>
            <a:spLocks noGrp="1"/>
          </p:cNvSpPr>
          <p:nvPr>
            <p:ph type="subTitle" idx="1"/>
          </p:nvPr>
        </p:nvSpPr>
        <p:spPr>
          <a:xfrm>
            <a:off x="609600" y="4419600"/>
            <a:ext cx="8432799" cy="561890"/>
          </a:xfrm>
        </p:spPr>
        <p:txBody>
          <a:bodyPr>
            <a:noAutofit/>
          </a:bodyPr>
          <a:lstStyle/>
          <a:p>
            <a:r>
              <a:rPr lang="en-US" sz="2400" dirty="0">
                <a:solidFill>
                  <a:srgbClr val="583F34"/>
                </a:solidFill>
                <a:latin typeface="Arial" panose="020B0604020202020204" pitchFamily="34" charset="0"/>
                <a:cs typeface="Arial" panose="020B0604020202020204" pitchFamily="34" charset="0"/>
              </a:rPr>
              <a:t>How is cell environment maintained?</a:t>
            </a:r>
            <a:endParaRPr lang="en-US" sz="2400" dirty="0">
              <a:solidFill>
                <a:srgbClr val="654D85"/>
              </a:solidFill>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4294967295"/>
          </p:nvPr>
        </p:nvSpPr>
        <p:spPr>
          <a:xfrm>
            <a:off x="6553200" y="6356350"/>
            <a:ext cx="2133600" cy="365125"/>
          </a:xfrm>
        </p:spPr>
        <p:txBody>
          <a:bodyPr/>
          <a:lstStyle/>
          <a:p>
            <a:fld id="{F8788DFF-D2C0-C240-B392-B5E1E1797469}" type="slidenum">
              <a:rPr lang="en-US" smtClean="0"/>
              <a:pPr/>
              <a:t>1</a:t>
            </a:fld>
            <a:endParaRPr lang="en-US" dirty="0"/>
          </a:p>
        </p:txBody>
      </p:sp>
      <p:sp>
        <p:nvSpPr>
          <p:cNvPr id="7" name="Subtitle 4"/>
          <p:cNvSpPr txBox="1">
            <a:spLocks/>
          </p:cNvSpPr>
          <p:nvPr/>
        </p:nvSpPr>
        <p:spPr>
          <a:xfrm>
            <a:off x="3809810" y="5693936"/>
            <a:ext cx="4206210" cy="561890"/>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sz="2800" i="1" dirty="0">
                <a:solidFill>
                  <a:srgbClr val="CB5904"/>
                </a:solidFill>
                <a:latin typeface="Arial" panose="020B0604020202020204" pitchFamily="34" charset="0"/>
                <a:cs typeface="Arial" panose="020B0604020202020204" pitchFamily="34" charset="0"/>
              </a:rPr>
              <a:t>Version December 2017</a:t>
            </a:r>
          </a:p>
        </p:txBody>
      </p:sp>
    </p:spTree>
    <p:extLst>
      <p:ext uri="{BB962C8B-B14F-4D97-AF65-F5344CB8AC3E}">
        <p14:creationId xmlns:p14="http://schemas.microsoft.com/office/powerpoint/2010/main" val="8493512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LS02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341052"/>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sym typeface="Wingdings" panose="05000000000000000000" pitchFamily="2" charset="2"/>
              </a:rPr>
              <a:t>P: We measure our heart rate at rest and after exercising so we can collect data and look for patterns. This will provide some personal phenomena.</a:t>
            </a:r>
            <a:endParaRPr lang="en-US" sz="2000" b="1" dirty="0">
              <a:solidFill>
                <a:srgbClr val="583F34"/>
              </a:solidFill>
            </a:endParaRPr>
          </a:p>
        </p:txBody>
      </p:sp>
      <p:sp>
        <p:nvSpPr>
          <p:cNvPr id="31" name="TextBox 30"/>
          <p:cNvSpPr txBox="1"/>
          <p:nvPr/>
        </p:nvSpPr>
        <p:spPr>
          <a:xfrm>
            <a:off x="2853932" y="826566"/>
            <a:ext cx="2480068" cy="369332"/>
          </a:xfrm>
          <a:prstGeom prst="rect">
            <a:avLst/>
          </a:prstGeom>
          <a:noFill/>
        </p:spPr>
        <p:txBody>
          <a:bodyPr wrap="square" rtlCol="0">
            <a:spAutoFit/>
          </a:bodyPr>
          <a:lstStyle/>
          <a:p>
            <a:r>
              <a:rPr lang="en-US" dirty="0">
                <a:solidFill>
                  <a:srgbClr val="583F34"/>
                </a:solidFill>
              </a:rPr>
              <a:t>Time: 35-40minutes</a:t>
            </a:r>
          </a:p>
        </p:txBody>
      </p:sp>
      <p:sp>
        <p:nvSpPr>
          <p:cNvPr id="2" name="Rectangle 1"/>
          <p:cNvSpPr/>
          <p:nvPr/>
        </p:nvSpPr>
        <p:spPr>
          <a:xfrm>
            <a:off x="282908" y="3454961"/>
            <a:ext cx="3511170" cy="2800767"/>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FL Doodle Sheet</a:t>
            </a:r>
          </a:p>
          <a:p>
            <a:r>
              <a:rPr lang="en-US" sz="1600" dirty="0">
                <a:solidFill>
                  <a:srgbClr val="583F34"/>
                </a:solidFill>
              </a:rPr>
              <a:t>Class Data Table: Heart Rate and Exercise</a:t>
            </a:r>
          </a:p>
          <a:p>
            <a:r>
              <a:rPr lang="en-US" sz="1600" dirty="0">
                <a:solidFill>
                  <a:srgbClr val="583F34"/>
                </a:solidFill>
              </a:rPr>
              <a:t>Clock /timer</a:t>
            </a: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rgbClr val="583F34"/>
                </a:solidFill>
              </a:rPr>
              <a:t>	</a:t>
            </a:r>
            <a:r>
              <a:rPr lang="en-US" sz="1600" dirty="0" smtClean="0">
                <a:solidFill>
                  <a:srgbClr val="583F34"/>
                </a:solidFill>
              </a:rPr>
              <a:t>We do a simple lab to establish changes in </a:t>
            </a:r>
            <a:r>
              <a:rPr lang="en-US" sz="1600" dirty="0" err="1" smtClean="0">
                <a:solidFill>
                  <a:srgbClr val="583F34"/>
                </a:solidFill>
              </a:rPr>
              <a:t>heartrate</a:t>
            </a:r>
            <a:r>
              <a:rPr lang="en-US" sz="1600" dirty="0" smtClean="0">
                <a:solidFill>
                  <a:srgbClr val="583F34"/>
                </a:solidFill>
              </a:rPr>
              <a:t> with exercise. </a:t>
            </a:r>
            <a:endParaRPr lang="en-US" sz="1600" dirty="0">
              <a:solidFill>
                <a:srgbClr val="583F34"/>
              </a:solidFill>
            </a:endParaRPr>
          </a:p>
        </p:txBody>
      </p:sp>
      <p:grpSp>
        <p:nvGrpSpPr>
          <p:cNvPr id="22" name="Group 21"/>
          <p:cNvGrpSpPr/>
          <p:nvPr/>
        </p:nvGrpSpPr>
        <p:grpSpPr>
          <a:xfrm>
            <a:off x="282908" y="1060839"/>
            <a:ext cx="2571024" cy="2190241"/>
            <a:chOff x="1029484" y="1311626"/>
            <a:chExt cx="2571024" cy="2190241"/>
          </a:xfrm>
          <a:noFill/>
        </p:grpSpPr>
        <p:sp>
          <p:nvSpPr>
            <p:cNvPr id="23"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5" name="Rectangle 24"/>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6" name="Rectangle 25"/>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86297114"/>
      </p:ext>
    </p:extLst>
  </p:cSld>
  <p:clrMapOvr>
    <a:masterClrMapping/>
  </p:clrMapOvr>
  <p:transition xmlns:p14="http://schemas.microsoft.com/office/powerpoint/2010/mai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p:txBody>
          <a:bodyPr/>
          <a:lstStyle/>
          <a:p>
            <a:pPr eaLnBrk="1" hangingPunct="1"/>
            <a:r>
              <a:rPr lang="en-US" dirty="0"/>
              <a:t>Measuring Heart Rate</a:t>
            </a:r>
          </a:p>
        </p:txBody>
      </p:sp>
      <p:pic>
        <p:nvPicPr>
          <p:cNvPr id="6" name="Picture 2" descr="eart-rate, EKG (ecg), Heart Beat"/>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125534" y="1600200"/>
            <a:ext cx="4892932" cy="45259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a:off x="457200" y="193956"/>
            <a:ext cx="8229600" cy="872844"/>
          </a:xfrm>
        </p:spPr>
        <p:txBody>
          <a:bodyPr/>
          <a:lstStyle/>
          <a:p>
            <a:pPr eaLnBrk="1" hangingPunct="1"/>
            <a:r>
              <a:rPr lang="en-US" dirty="0"/>
              <a:t>Resting Heart Rate</a:t>
            </a:r>
          </a:p>
        </p:txBody>
      </p:sp>
      <p:sp>
        <p:nvSpPr>
          <p:cNvPr id="33794" name="Content Placeholder 2"/>
          <p:cNvSpPr>
            <a:spLocks noGrp="1"/>
          </p:cNvSpPr>
          <p:nvPr>
            <p:ph idx="1"/>
          </p:nvPr>
        </p:nvSpPr>
        <p:spPr>
          <a:xfrm>
            <a:off x="1524000" y="1066800"/>
            <a:ext cx="7185212" cy="2999123"/>
          </a:xfrm>
        </p:spPr>
        <p:txBody>
          <a:bodyPr/>
          <a:lstStyle/>
          <a:p>
            <a:pPr marL="0" indent="0" eaLnBrk="1" hangingPunct="1">
              <a:buNone/>
            </a:pPr>
            <a:r>
              <a:rPr lang="en-US" dirty="0"/>
              <a:t>As a class lets take our resting heart rate!</a:t>
            </a:r>
          </a:p>
          <a:p>
            <a:pPr marL="0" indent="0" eaLnBrk="1" hangingPunct="1">
              <a:buNone/>
            </a:pPr>
            <a:r>
              <a:rPr lang="en-US" dirty="0"/>
              <a:t>Count for 20 seconds.</a:t>
            </a:r>
          </a:p>
          <a:p>
            <a:pPr marL="0" indent="0" eaLnBrk="1" hangingPunct="1">
              <a:buNone/>
            </a:pPr>
            <a:r>
              <a:rPr lang="en-US" dirty="0"/>
              <a:t>Multiply by 3 to get beats per minute.</a:t>
            </a:r>
          </a:p>
          <a:p>
            <a:pPr marL="0" indent="0" eaLnBrk="1" hangingPunct="1">
              <a:buNone/>
            </a:pPr>
            <a:r>
              <a:rPr lang="en-US" dirty="0"/>
              <a:t>Record your resting heartrate </a:t>
            </a:r>
          </a:p>
          <a:p>
            <a:pPr marL="0" indent="0" eaLnBrk="1" hangingPunct="1">
              <a:buNone/>
            </a:pPr>
            <a:r>
              <a:rPr lang="en-US" dirty="0"/>
              <a:t>In </a:t>
            </a:r>
            <a:r>
              <a:rPr lang="en-US" b="1" dirty="0"/>
              <a:t>Doodle Box B</a:t>
            </a:r>
          </a:p>
          <a:p>
            <a:pPr marL="0" indent="0" eaLnBrk="1" hangingPunct="1">
              <a:buNone/>
            </a:pPr>
            <a:endParaRPr lang="en-US" dirty="0"/>
          </a:p>
        </p:txBody>
      </p:sp>
      <p:pic>
        <p:nvPicPr>
          <p:cNvPr id="2" name="Picture 1">
            <a:extLst>
              <a:ext uri="{FF2B5EF4-FFF2-40B4-BE49-F238E27FC236}">
                <a16:creationId xmlns:a16="http://schemas.microsoft.com/office/drawing/2014/main" xmlns="" id="{A4FE39E3-7E1B-46AC-B02C-AB9176ED2F32}"/>
              </a:ext>
            </a:extLst>
          </p:cNvPr>
          <p:cNvPicPr>
            <a:picLocks noChangeAspect="1"/>
          </p:cNvPicPr>
          <p:nvPr/>
        </p:nvPicPr>
        <p:blipFill>
          <a:blip r:embed="rId3"/>
          <a:stretch>
            <a:fillRect/>
          </a:stretch>
        </p:blipFill>
        <p:spPr>
          <a:xfrm>
            <a:off x="457200" y="2962615"/>
            <a:ext cx="926672" cy="932769"/>
          </a:xfrm>
          <a:prstGeom prst="rect">
            <a:avLst/>
          </a:prstGeom>
        </p:spPr>
      </p:pic>
      <p:pic>
        <p:nvPicPr>
          <p:cNvPr id="7" name="Picture 4" descr="oman, Reading, Book, Sitting, Relaxing, Pillow, Couc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6324600" y="3895384"/>
            <a:ext cx="1994218" cy="25146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ile:Simpleicons Business stopwatch-tool.sv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8800" y="4568143"/>
            <a:ext cx="1812925" cy="18129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79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79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79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79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379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xfrm>
            <a:off x="595313" y="27453"/>
            <a:ext cx="8229600" cy="930275"/>
          </a:xfrm>
        </p:spPr>
        <p:txBody>
          <a:bodyPr/>
          <a:lstStyle/>
          <a:p>
            <a:pPr eaLnBrk="1" hangingPunct="1"/>
            <a:r>
              <a:rPr lang="en-US" dirty="0"/>
              <a:t>Collect Data</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89927921"/>
              </p:ext>
            </p:extLst>
          </p:nvPr>
        </p:nvGraphicFramePr>
        <p:xfrm>
          <a:off x="839454" y="2480089"/>
          <a:ext cx="2984407" cy="2321735"/>
        </p:xfrm>
        <a:graphic>
          <a:graphicData uri="http://schemas.openxmlformats.org/drawingml/2006/table">
            <a:tbl>
              <a:tblPr firstRow="1" firstCol="1" bandRow="1"/>
              <a:tblGrid>
                <a:gridCol w="1450423">
                  <a:extLst>
                    <a:ext uri="{9D8B030D-6E8A-4147-A177-3AD203B41FA5}">
                      <a16:colId xmlns:a16="http://schemas.microsoft.com/office/drawing/2014/main" xmlns="" val="20000"/>
                    </a:ext>
                  </a:extLst>
                </a:gridCol>
                <a:gridCol w="1533984">
                  <a:extLst>
                    <a:ext uri="{9D8B030D-6E8A-4147-A177-3AD203B41FA5}">
                      <a16:colId xmlns:a16="http://schemas.microsoft.com/office/drawing/2014/main" xmlns="" val="20001"/>
                    </a:ext>
                  </a:extLst>
                </a:gridCol>
              </a:tblGrid>
              <a:tr h="559448">
                <a:tc>
                  <a:txBody>
                    <a:bodyPr/>
                    <a:lstStyle/>
                    <a:p>
                      <a:pPr marL="0" marR="0" algn="ctr">
                        <a:spcBef>
                          <a:spcPts val="0"/>
                        </a:spcBef>
                        <a:spcAft>
                          <a:spcPts val="0"/>
                        </a:spcAft>
                      </a:pPr>
                      <a:r>
                        <a:rPr lang="en-US" sz="1200" b="1" dirty="0">
                          <a:effectLst/>
                          <a:latin typeface="Comic Sans MS"/>
                          <a:ea typeface="Times New Roman"/>
                        </a:rPr>
                        <a:t> </a:t>
                      </a:r>
                      <a:endParaRPr lang="en-US" sz="1200" dirty="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dirty="0">
                          <a:effectLst/>
                          <a:latin typeface="Arial" panose="020B0604020202020204" pitchFamily="34" charset="0"/>
                          <a:ea typeface="Times New Roman"/>
                          <a:cs typeface="Arial" panose="020B0604020202020204" pitchFamily="34" charset="0"/>
                        </a:rPr>
                        <a:t>Heart Rate (beats per minute)</a:t>
                      </a:r>
                      <a:endParaRPr lang="en-US" sz="1200" dirty="0">
                        <a:effectLst/>
                        <a:latin typeface="Arial" panose="020B0604020202020204" pitchFamily="34" charset="0"/>
                        <a:ea typeface="Times New Roman"/>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559448">
                <a:tc>
                  <a:txBody>
                    <a:bodyPr/>
                    <a:lstStyle/>
                    <a:p>
                      <a:pPr marL="0" marR="0" algn="ctr">
                        <a:spcBef>
                          <a:spcPts val="0"/>
                        </a:spcBef>
                        <a:spcAft>
                          <a:spcPts val="0"/>
                        </a:spcAft>
                      </a:pPr>
                      <a:r>
                        <a:rPr lang="en-US" sz="1200" b="1" dirty="0">
                          <a:effectLst/>
                          <a:latin typeface="Arial" panose="020B0604020202020204" pitchFamily="34" charset="0"/>
                          <a:ea typeface="Times New Roman"/>
                          <a:cs typeface="Arial" panose="020B0604020202020204" pitchFamily="34" charset="0"/>
                        </a:rPr>
                        <a:t>Resting</a:t>
                      </a:r>
                      <a:endParaRPr lang="en-US" sz="1200" dirty="0">
                        <a:effectLst/>
                        <a:latin typeface="Arial" panose="020B0604020202020204" pitchFamily="34" charset="0"/>
                        <a:ea typeface="Times New Roman"/>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dirty="0">
                          <a:effectLst/>
                          <a:latin typeface="Arial" panose="020B0604020202020204" pitchFamily="34" charset="0"/>
                          <a:ea typeface="Times New Roman"/>
                          <a:cs typeface="Arial" panose="020B0604020202020204" pitchFamily="34" charset="0"/>
                        </a:rPr>
                        <a:t> </a:t>
                      </a:r>
                      <a:endParaRPr lang="en-US" sz="1200" dirty="0">
                        <a:effectLst/>
                        <a:latin typeface="Arial" panose="020B0604020202020204" pitchFamily="34" charset="0"/>
                        <a:ea typeface="Times New Roman"/>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612826">
                <a:tc>
                  <a:txBody>
                    <a:bodyPr/>
                    <a:lstStyle/>
                    <a:p>
                      <a:pPr marL="0" marR="0" algn="ctr">
                        <a:spcBef>
                          <a:spcPts val="0"/>
                        </a:spcBef>
                        <a:spcAft>
                          <a:spcPts val="0"/>
                        </a:spcAft>
                      </a:pPr>
                      <a:r>
                        <a:rPr lang="en-US" sz="1200" b="1" dirty="0">
                          <a:effectLst/>
                          <a:latin typeface="Arial" panose="020B0604020202020204" pitchFamily="34" charset="0"/>
                          <a:ea typeface="Times New Roman"/>
                          <a:cs typeface="Arial" panose="020B0604020202020204" pitchFamily="34" charset="0"/>
                        </a:rPr>
                        <a:t>Immediately After Exercise</a:t>
                      </a:r>
                      <a:endParaRPr lang="en-US" sz="1200" dirty="0">
                        <a:effectLst/>
                        <a:latin typeface="Arial" panose="020B0604020202020204" pitchFamily="34" charset="0"/>
                        <a:ea typeface="Times New Roman"/>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dirty="0">
                          <a:effectLst/>
                          <a:latin typeface="Arial" panose="020B0604020202020204" pitchFamily="34" charset="0"/>
                          <a:ea typeface="Times New Roman"/>
                          <a:cs typeface="Arial" panose="020B0604020202020204" pitchFamily="34" charset="0"/>
                        </a:rPr>
                        <a:t> </a:t>
                      </a:r>
                      <a:endParaRPr lang="en-US" sz="1200" dirty="0">
                        <a:effectLst/>
                        <a:latin typeface="Arial" panose="020B0604020202020204" pitchFamily="34" charset="0"/>
                        <a:ea typeface="Times New Roman"/>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590013">
                <a:tc>
                  <a:txBody>
                    <a:bodyPr/>
                    <a:lstStyle/>
                    <a:p>
                      <a:pPr marL="0" marR="0" algn="ctr">
                        <a:spcBef>
                          <a:spcPts val="0"/>
                        </a:spcBef>
                        <a:spcAft>
                          <a:spcPts val="0"/>
                        </a:spcAft>
                      </a:pPr>
                      <a:r>
                        <a:rPr lang="en-US" sz="1200" b="1" dirty="0">
                          <a:effectLst/>
                          <a:latin typeface="Arial" panose="020B0604020202020204" pitchFamily="34" charset="0"/>
                          <a:ea typeface="Times New Roman"/>
                          <a:cs typeface="Arial" panose="020B0604020202020204" pitchFamily="34" charset="0"/>
                        </a:rPr>
                        <a:t>5 Minutes After Exercise</a:t>
                      </a:r>
                      <a:endParaRPr lang="en-US" sz="1200" dirty="0">
                        <a:effectLst/>
                        <a:latin typeface="Arial" panose="020B0604020202020204" pitchFamily="34" charset="0"/>
                        <a:ea typeface="Times New Roman"/>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dirty="0">
                          <a:effectLst/>
                          <a:latin typeface="Arial" panose="020B0604020202020204" pitchFamily="34" charset="0"/>
                          <a:ea typeface="Times New Roman"/>
                          <a:cs typeface="Arial" panose="020B0604020202020204" pitchFamily="34" charset="0"/>
                        </a:rPr>
                        <a:t> </a:t>
                      </a:r>
                      <a:endParaRPr lang="en-US" sz="1200" dirty="0">
                        <a:effectLst/>
                        <a:latin typeface="Arial" panose="020B0604020202020204" pitchFamily="34" charset="0"/>
                        <a:ea typeface="Times New Roman"/>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sp>
        <p:nvSpPr>
          <p:cNvPr id="34835" name="TextBox 4"/>
          <p:cNvSpPr txBox="1">
            <a:spLocks noChangeArrowheads="1"/>
          </p:cNvSpPr>
          <p:nvPr/>
        </p:nvSpPr>
        <p:spPr bwMode="auto">
          <a:xfrm>
            <a:off x="3075665" y="4876800"/>
            <a:ext cx="5749248" cy="1231106"/>
          </a:xfrm>
          <a:prstGeom prst="rect">
            <a:avLst/>
          </a:prstGeom>
          <a:noFill/>
          <a:ln w="9525">
            <a:solidFill>
              <a:schemeClr val="tx1"/>
            </a:solidFill>
            <a:miter lim="800000"/>
            <a:headEnd/>
            <a:tailEnd/>
          </a:ln>
        </p:spPr>
        <p:txBody>
          <a:bodyPr wrap="square">
            <a:spAutoFit/>
          </a:bodyPr>
          <a:lstStyle/>
          <a:p>
            <a:r>
              <a:rPr lang="en-US" sz="2800" dirty="0">
                <a:latin typeface="Arial" panose="020B0604020202020204" pitchFamily="34" charset="0"/>
                <a:cs typeface="Arial" panose="020B0604020202020204" pitchFamily="34" charset="0"/>
              </a:rPr>
              <a:t>Record your data in </a:t>
            </a:r>
            <a:r>
              <a:rPr lang="en-US" sz="2800" b="1" dirty="0">
                <a:latin typeface="Arial" panose="020B0604020202020204" pitchFamily="34" charset="0"/>
                <a:cs typeface="Arial" panose="020B0604020202020204" pitchFamily="34" charset="0"/>
              </a:rPr>
              <a:t>Doodle Box B </a:t>
            </a:r>
            <a:r>
              <a:rPr lang="en-US" sz="2800" dirty="0">
                <a:latin typeface="Arial" panose="020B0604020202020204" pitchFamily="34" charset="0"/>
                <a:cs typeface="Arial" panose="020B0604020202020204" pitchFamily="34" charset="0"/>
              </a:rPr>
              <a:t>and in the </a:t>
            </a:r>
            <a:r>
              <a:rPr lang="en-US" sz="2800" i="1" dirty="0">
                <a:latin typeface="Arial" panose="020B0604020202020204" pitchFamily="34" charset="0"/>
                <a:cs typeface="Arial" panose="020B0604020202020204" pitchFamily="34" charset="0"/>
              </a:rPr>
              <a:t>Class Data Table</a:t>
            </a:r>
            <a:r>
              <a:rPr lang="en-US" i="1" dirty="0">
                <a:latin typeface="Calibri" pitchFamily="34" charset="0"/>
              </a:rPr>
              <a:t>.</a:t>
            </a:r>
            <a:endParaRPr lang="en-US" dirty="0">
              <a:latin typeface="Calibri" pitchFamily="34" charset="0"/>
            </a:endParaRPr>
          </a:p>
          <a:p>
            <a:endParaRPr lang="en-US" dirty="0">
              <a:latin typeface="Calibri" pitchFamily="34" charset="0"/>
            </a:endParaRPr>
          </a:p>
        </p:txBody>
      </p:sp>
      <p:sp>
        <p:nvSpPr>
          <p:cNvPr id="34836" name="TextBox 5"/>
          <p:cNvSpPr txBox="1">
            <a:spLocks noChangeArrowheads="1"/>
          </p:cNvSpPr>
          <p:nvPr/>
        </p:nvSpPr>
        <p:spPr bwMode="auto">
          <a:xfrm>
            <a:off x="5994711" y="2519183"/>
            <a:ext cx="2708392" cy="2092881"/>
          </a:xfrm>
          <a:prstGeom prst="rect">
            <a:avLst/>
          </a:prstGeom>
          <a:noFill/>
          <a:ln w="9525">
            <a:solidFill>
              <a:schemeClr val="tx1"/>
            </a:solidFill>
            <a:miter lim="800000"/>
            <a:headEnd/>
            <a:tailEnd/>
          </a:ln>
        </p:spPr>
        <p:txBody>
          <a:bodyPr wrap="square">
            <a:spAutoFit/>
          </a:bodyPr>
          <a:lstStyle/>
          <a:p>
            <a:r>
              <a:rPr lang="en-US" sz="2800" dirty="0">
                <a:latin typeface="Arial" panose="020B0604020202020204" pitchFamily="34" charset="0"/>
                <a:cs typeface="Arial" panose="020B0604020202020204" pitchFamily="34" charset="0"/>
              </a:rPr>
              <a:t>After resting for 5 minutes, take your heart rate again.</a:t>
            </a:r>
          </a:p>
          <a:p>
            <a:endParaRPr lang="en-US" dirty="0">
              <a:latin typeface="Calibri" pitchFamily="34" charset="0"/>
            </a:endParaRPr>
          </a:p>
        </p:txBody>
      </p:sp>
      <p:sp>
        <p:nvSpPr>
          <p:cNvPr id="34837" name="TextBox 6"/>
          <p:cNvSpPr txBox="1">
            <a:spLocks noChangeArrowheads="1"/>
          </p:cNvSpPr>
          <p:nvPr/>
        </p:nvSpPr>
        <p:spPr bwMode="auto">
          <a:xfrm>
            <a:off x="595312" y="750094"/>
            <a:ext cx="7996097" cy="1661993"/>
          </a:xfrm>
          <a:prstGeom prst="rect">
            <a:avLst/>
          </a:prstGeom>
          <a:noFill/>
          <a:ln w="9525">
            <a:solidFill>
              <a:schemeClr val="tx1"/>
            </a:solidFill>
            <a:miter lim="800000"/>
            <a:headEnd/>
            <a:tailEnd/>
          </a:ln>
        </p:spPr>
        <p:txBody>
          <a:bodyPr wrap="square">
            <a:spAutoFit/>
          </a:bodyPr>
          <a:lstStyle/>
          <a:p>
            <a:r>
              <a:rPr lang="en-US" sz="2800" dirty="0">
                <a:latin typeface="Arial" panose="020B0604020202020204" pitchFamily="34" charset="0"/>
                <a:cs typeface="Arial" panose="020B0604020202020204" pitchFamily="34" charset="0"/>
              </a:rPr>
              <a:t>Exercise vigorously for two minutes, then without sitting down, take your heart rate. (have a partner watch the time for you while you count!)</a:t>
            </a:r>
          </a:p>
          <a:p>
            <a:endParaRPr lang="en-US" dirty="0">
              <a:latin typeface="Calibri" pitchFamily="34" charset="0"/>
            </a:endParaRPr>
          </a:p>
        </p:txBody>
      </p:sp>
      <p:pic>
        <p:nvPicPr>
          <p:cNvPr id="34840" name="Picture 24" descr="MP900430563[1]"/>
          <p:cNvPicPr>
            <a:picLocks noChangeAspect="1" noChangeArrowheads="1"/>
          </p:cNvPicPr>
          <p:nvPr/>
        </p:nvPicPr>
        <p:blipFill>
          <a:blip r:embed="rId3"/>
          <a:srcRect/>
          <a:stretch>
            <a:fillRect/>
          </a:stretch>
        </p:blipFill>
        <p:spPr bwMode="auto">
          <a:xfrm>
            <a:off x="11582400" y="1295400"/>
            <a:ext cx="1905000" cy="4419600"/>
          </a:xfrm>
          <a:prstGeom prst="rect">
            <a:avLst/>
          </a:prstGeom>
          <a:noFill/>
        </p:spPr>
      </p:pic>
      <p:pic>
        <p:nvPicPr>
          <p:cNvPr id="34844" name="Picture 28" descr="MP900387442[1]"/>
          <p:cNvPicPr>
            <a:picLocks noChangeAspect="1" noChangeArrowheads="1"/>
          </p:cNvPicPr>
          <p:nvPr/>
        </p:nvPicPr>
        <p:blipFill>
          <a:blip r:embed="rId4"/>
          <a:srcRect/>
          <a:stretch>
            <a:fillRect/>
          </a:stretch>
        </p:blipFill>
        <p:spPr bwMode="auto">
          <a:xfrm>
            <a:off x="-1635312" y="2893354"/>
            <a:ext cx="1612900" cy="3352800"/>
          </a:xfrm>
          <a:prstGeom prst="rect">
            <a:avLst/>
          </a:prstGeom>
          <a:noFill/>
        </p:spPr>
      </p:pic>
      <p:pic>
        <p:nvPicPr>
          <p:cNvPr id="2" name="Picture 1">
            <a:extLst>
              <a:ext uri="{FF2B5EF4-FFF2-40B4-BE49-F238E27FC236}">
                <a16:creationId xmlns:a16="http://schemas.microsoft.com/office/drawing/2014/main" xmlns="" id="{8448E6E2-F59F-4CC8-964F-C6680346A07D}"/>
              </a:ext>
            </a:extLst>
          </p:cNvPr>
          <p:cNvPicPr>
            <a:picLocks noChangeAspect="1"/>
          </p:cNvPicPr>
          <p:nvPr/>
        </p:nvPicPr>
        <p:blipFill>
          <a:blip r:embed="rId5"/>
          <a:stretch>
            <a:fillRect/>
          </a:stretch>
        </p:blipFill>
        <p:spPr>
          <a:xfrm>
            <a:off x="1402287" y="4876327"/>
            <a:ext cx="926672" cy="932769"/>
          </a:xfrm>
          <a:prstGeom prst="rect">
            <a:avLst/>
          </a:prstGeom>
        </p:spPr>
      </p:pic>
      <p:cxnSp>
        <p:nvCxnSpPr>
          <p:cNvPr id="5" name="Straight Arrow Connector 4">
            <a:extLst>
              <a:ext uri="{FF2B5EF4-FFF2-40B4-BE49-F238E27FC236}">
                <a16:creationId xmlns:a16="http://schemas.microsoft.com/office/drawing/2014/main" xmlns="" id="{D18003DE-C841-4E9B-A805-9D49885EC9F2}"/>
              </a:ext>
            </a:extLst>
          </p:cNvPr>
          <p:cNvCxnSpPr>
            <a:cxnSpLocks/>
          </p:cNvCxnSpPr>
          <p:nvPr/>
        </p:nvCxnSpPr>
        <p:spPr>
          <a:xfrm flipH="1">
            <a:off x="3026851" y="2221126"/>
            <a:ext cx="1788014" cy="162473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xmlns="" id="{2D92AED8-A864-40F4-9650-E69026A72F18}"/>
              </a:ext>
            </a:extLst>
          </p:cNvPr>
          <p:cNvCxnSpPr>
            <a:cxnSpLocks/>
          </p:cNvCxnSpPr>
          <p:nvPr/>
        </p:nvCxnSpPr>
        <p:spPr>
          <a:xfrm flipH="1">
            <a:off x="3228950" y="3845859"/>
            <a:ext cx="2774035" cy="73773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xmlns:p14="http://schemas.microsoft.com/office/powerpoint/2010/mai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4"/>
          <p:cNvSpPr>
            <a:spLocks noGrp="1" noChangeArrowheads="1"/>
          </p:cNvSpPr>
          <p:nvPr>
            <p:ph type="title"/>
          </p:nvPr>
        </p:nvSpPr>
        <p:spPr/>
        <p:txBody>
          <a:bodyPr/>
          <a:lstStyle/>
          <a:p>
            <a:pPr eaLnBrk="1" hangingPunct="1"/>
            <a:r>
              <a:rPr lang="en-US" altLang="en-US" dirty="0"/>
              <a:t>I WORK OUT!!!!</a:t>
            </a:r>
          </a:p>
        </p:txBody>
      </p:sp>
      <p:sp>
        <p:nvSpPr>
          <p:cNvPr id="31746" name="AutoShape 8" descr="9k="/>
          <p:cNvSpPr>
            <a:spLocks noChangeAspect="1" noChangeArrowheads="1"/>
          </p:cNvSpPr>
          <p:nvPr/>
        </p:nvSpPr>
        <p:spPr bwMode="auto">
          <a:xfrm>
            <a:off x="3524250" y="2338388"/>
            <a:ext cx="2095500" cy="2181225"/>
          </a:xfrm>
          <a:prstGeom prst="rect">
            <a:avLst/>
          </a:prstGeom>
          <a:noFill/>
          <a:ln w="9525">
            <a:noFill/>
            <a:miter lim="800000"/>
            <a:headEnd/>
            <a:tailEnd/>
          </a:ln>
        </p:spPr>
        <p:txBody>
          <a:bodyPr/>
          <a:lstStyle/>
          <a:p>
            <a:endParaRPr lang="en-US" altLang="en-US" dirty="0"/>
          </a:p>
        </p:txBody>
      </p:sp>
      <p:sp>
        <p:nvSpPr>
          <p:cNvPr id="31747" name="AutoShape 10" descr="9k="/>
          <p:cNvSpPr>
            <a:spLocks noChangeAspect="1" noChangeArrowheads="1"/>
          </p:cNvSpPr>
          <p:nvPr/>
        </p:nvSpPr>
        <p:spPr bwMode="auto">
          <a:xfrm>
            <a:off x="3524250" y="2338388"/>
            <a:ext cx="2095500" cy="2181225"/>
          </a:xfrm>
          <a:prstGeom prst="rect">
            <a:avLst/>
          </a:prstGeom>
          <a:noFill/>
          <a:ln w="9525">
            <a:noFill/>
            <a:miter lim="800000"/>
            <a:headEnd/>
            <a:tailEnd/>
          </a:ln>
        </p:spPr>
        <p:txBody>
          <a:bodyPr/>
          <a:lstStyle/>
          <a:p>
            <a:endParaRPr lang="en-US" altLang="en-US" dirty="0"/>
          </a:p>
        </p:txBody>
      </p:sp>
      <p:sp>
        <p:nvSpPr>
          <p:cNvPr id="31748" name="AutoShape 12" descr="2Q=="/>
          <p:cNvSpPr>
            <a:spLocks noChangeAspect="1" noChangeArrowheads="1"/>
          </p:cNvSpPr>
          <p:nvPr/>
        </p:nvSpPr>
        <p:spPr bwMode="auto">
          <a:xfrm>
            <a:off x="3214688" y="2586038"/>
            <a:ext cx="2714625" cy="1685925"/>
          </a:xfrm>
          <a:prstGeom prst="rect">
            <a:avLst/>
          </a:prstGeom>
          <a:noFill/>
          <a:ln w="9525">
            <a:noFill/>
            <a:miter lim="800000"/>
            <a:headEnd/>
            <a:tailEnd/>
          </a:ln>
        </p:spPr>
        <p:txBody>
          <a:bodyPr/>
          <a:lstStyle/>
          <a:p>
            <a:endParaRPr lang="en-US" altLang="en-US" dirty="0"/>
          </a:p>
        </p:txBody>
      </p:sp>
      <p:sp>
        <p:nvSpPr>
          <p:cNvPr id="31749" name="AutoShape 15" descr="2Q=="/>
          <p:cNvSpPr>
            <a:spLocks noChangeAspect="1" noChangeArrowheads="1"/>
          </p:cNvSpPr>
          <p:nvPr/>
        </p:nvSpPr>
        <p:spPr bwMode="auto">
          <a:xfrm>
            <a:off x="0" y="0"/>
            <a:ext cx="2714625" cy="1685925"/>
          </a:xfrm>
          <a:prstGeom prst="rect">
            <a:avLst/>
          </a:prstGeom>
          <a:noFill/>
          <a:ln w="9525">
            <a:noFill/>
            <a:miter lim="800000"/>
            <a:headEnd/>
            <a:tailEnd/>
          </a:ln>
        </p:spPr>
        <p:txBody>
          <a:bodyPr/>
          <a:lstStyle/>
          <a:p>
            <a:endParaRPr lang="en-US" altLang="en-US" dirty="0"/>
          </a:p>
        </p:txBody>
      </p:sp>
      <p:sp>
        <p:nvSpPr>
          <p:cNvPr id="31750" name="AutoShape 17" descr="2Q=="/>
          <p:cNvSpPr>
            <a:spLocks noChangeAspect="1" noChangeArrowheads="1"/>
          </p:cNvSpPr>
          <p:nvPr/>
        </p:nvSpPr>
        <p:spPr bwMode="auto">
          <a:xfrm>
            <a:off x="0" y="0"/>
            <a:ext cx="2714625" cy="1685925"/>
          </a:xfrm>
          <a:prstGeom prst="rect">
            <a:avLst/>
          </a:prstGeom>
          <a:noFill/>
          <a:ln w="9525">
            <a:noFill/>
            <a:miter lim="800000"/>
            <a:headEnd/>
            <a:tailEnd/>
          </a:ln>
        </p:spPr>
        <p:txBody>
          <a:bodyPr/>
          <a:lstStyle/>
          <a:p>
            <a:endParaRPr lang="en-US" altLang="en-US" dirty="0"/>
          </a:p>
        </p:txBody>
      </p:sp>
      <p:pic>
        <p:nvPicPr>
          <p:cNvPr id="9" name="Picture 5" descr="ttps://upload.wikimedia.org/wikipedia/commons/thumb/2/26/Pictograms-nps-land-exercise-fitness-2.svg/2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1417638"/>
            <a:ext cx="4229100" cy="4229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1200" y="1676400"/>
            <a:ext cx="6324600"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Record your ideas in </a:t>
            </a:r>
            <a:r>
              <a:rPr lang="en-US" sz="2800" b="1" dirty="0">
                <a:latin typeface="Arial" panose="020B0604020202020204" pitchFamily="34" charset="0"/>
                <a:cs typeface="Arial" panose="020B0604020202020204" pitchFamily="34" charset="0"/>
              </a:rPr>
              <a:t>Doodle Box C</a:t>
            </a:r>
            <a:endParaRPr lang="en-US" sz="2800" b="1" dirty="0"/>
          </a:p>
        </p:txBody>
      </p:sp>
      <p:pic>
        <p:nvPicPr>
          <p:cNvPr id="3" name="Picture 2">
            <a:extLst>
              <a:ext uri="{FF2B5EF4-FFF2-40B4-BE49-F238E27FC236}">
                <a16:creationId xmlns:a16="http://schemas.microsoft.com/office/drawing/2014/main" xmlns="" id="{756FD289-E08A-4F72-9F08-4BE28E2B2730}"/>
              </a:ext>
            </a:extLst>
          </p:cNvPr>
          <p:cNvPicPr>
            <a:picLocks noChangeAspect="1"/>
          </p:cNvPicPr>
          <p:nvPr/>
        </p:nvPicPr>
        <p:blipFill>
          <a:blip r:embed="rId3"/>
          <a:stretch>
            <a:fillRect/>
          </a:stretch>
        </p:blipFill>
        <p:spPr>
          <a:xfrm>
            <a:off x="914400" y="429913"/>
            <a:ext cx="670618" cy="682811"/>
          </a:xfrm>
          <a:prstGeom prst="rect">
            <a:avLst/>
          </a:prstGeom>
        </p:spPr>
      </p:pic>
      <p:pic>
        <p:nvPicPr>
          <p:cNvPr id="4" name="Picture 3">
            <a:extLst>
              <a:ext uri="{FF2B5EF4-FFF2-40B4-BE49-F238E27FC236}">
                <a16:creationId xmlns:a16="http://schemas.microsoft.com/office/drawing/2014/main" xmlns="" id="{46929531-C26E-40CD-9906-FC1055013CCA}"/>
              </a:ext>
            </a:extLst>
          </p:cNvPr>
          <p:cNvPicPr>
            <a:picLocks noChangeAspect="1"/>
          </p:cNvPicPr>
          <p:nvPr/>
        </p:nvPicPr>
        <p:blipFill>
          <a:blip r:embed="rId4"/>
          <a:stretch>
            <a:fillRect/>
          </a:stretch>
        </p:blipFill>
        <p:spPr>
          <a:xfrm>
            <a:off x="906670" y="1459973"/>
            <a:ext cx="678348" cy="682811"/>
          </a:xfrm>
          <a:prstGeom prst="rect">
            <a:avLst/>
          </a:prstGeom>
        </p:spPr>
      </p:pic>
      <p:sp>
        <p:nvSpPr>
          <p:cNvPr id="5" name="TextBox 4">
            <a:extLst>
              <a:ext uri="{FF2B5EF4-FFF2-40B4-BE49-F238E27FC236}">
                <a16:creationId xmlns:a16="http://schemas.microsoft.com/office/drawing/2014/main" xmlns="" id="{D5C6DE32-31E1-4C62-94F2-0C7CBC8F77CD}"/>
              </a:ext>
            </a:extLst>
          </p:cNvPr>
          <p:cNvSpPr txBox="1"/>
          <p:nvPr/>
        </p:nvSpPr>
        <p:spPr>
          <a:xfrm>
            <a:off x="2057400" y="413274"/>
            <a:ext cx="6179930" cy="1077218"/>
          </a:xfrm>
          <a:prstGeom prst="rect">
            <a:avLst/>
          </a:prstGeom>
          <a:noFill/>
        </p:spPr>
        <p:txBody>
          <a:bodyPr wrap="square" rtlCol="0">
            <a:spAutoFit/>
          </a:bodyPr>
          <a:lstStyle/>
          <a:p>
            <a:r>
              <a:rPr lang="en-US" sz="3200" i="1" dirty="0">
                <a:latin typeface="Arial" panose="020B0604020202020204" pitchFamily="34" charset="0"/>
                <a:cs typeface="Arial" panose="020B0604020202020204" pitchFamily="34" charset="0"/>
              </a:rPr>
              <a:t>What patterns do you see in the class data?</a:t>
            </a:r>
            <a:endParaRPr lang="en-US" sz="3200" dirty="0"/>
          </a:p>
        </p:txBody>
      </p:sp>
      <p:sp>
        <p:nvSpPr>
          <p:cNvPr id="14" name="TextBox 13">
            <a:extLst>
              <a:ext uri="{FF2B5EF4-FFF2-40B4-BE49-F238E27FC236}">
                <a16:creationId xmlns:a16="http://schemas.microsoft.com/office/drawing/2014/main" xmlns="" id="{17244818-C59E-4773-A66E-30923291230B}"/>
              </a:ext>
            </a:extLst>
          </p:cNvPr>
          <p:cNvSpPr txBox="1"/>
          <p:nvPr/>
        </p:nvSpPr>
        <p:spPr>
          <a:xfrm>
            <a:off x="685800" y="2490032"/>
            <a:ext cx="7924800" cy="3970318"/>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Patterns: </a:t>
            </a:r>
          </a:p>
          <a:p>
            <a:endParaRPr lang="en-US" sz="2800" i="1" dirty="0">
              <a:latin typeface="Arial" panose="020B0604020202020204" pitchFamily="34" charset="0"/>
              <a:cs typeface="Arial" panose="020B0604020202020204" pitchFamily="34" charset="0"/>
            </a:endParaRPr>
          </a:p>
          <a:p>
            <a:endParaRPr lang="en-US" sz="2800" i="1" dirty="0">
              <a:latin typeface="Arial" panose="020B0604020202020204" pitchFamily="34" charset="0"/>
              <a:cs typeface="Arial" panose="020B0604020202020204" pitchFamily="34" charset="0"/>
            </a:endParaRPr>
          </a:p>
          <a:p>
            <a:endParaRPr lang="en-US" sz="2800" i="1" dirty="0">
              <a:latin typeface="Arial" panose="020B0604020202020204" pitchFamily="34" charset="0"/>
              <a:cs typeface="Arial" panose="020B0604020202020204" pitchFamily="34" charset="0"/>
            </a:endParaRPr>
          </a:p>
          <a:p>
            <a:endParaRPr lang="en-US" sz="2800" i="1" dirty="0">
              <a:latin typeface="Arial" panose="020B0604020202020204" pitchFamily="34" charset="0"/>
              <a:cs typeface="Arial" panose="020B0604020202020204" pitchFamily="34" charset="0"/>
            </a:endParaRPr>
          </a:p>
          <a:p>
            <a:endParaRPr lang="en-US" sz="2800" i="1" dirty="0">
              <a:latin typeface="Arial" panose="020B0604020202020204" pitchFamily="34" charset="0"/>
              <a:cs typeface="Arial" panose="020B0604020202020204" pitchFamily="34" charset="0"/>
            </a:endParaRPr>
          </a:p>
          <a:p>
            <a:endParaRPr lang="en-US" sz="2800" i="1" dirty="0">
              <a:latin typeface="Arial" panose="020B0604020202020204" pitchFamily="34" charset="0"/>
              <a:cs typeface="Arial" panose="020B0604020202020204" pitchFamily="34" charset="0"/>
            </a:endParaRPr>
          </a:p>
          <a:p>
            <a:endParaRPr lang="en-US" sz="2800" i="1" dirty="0">
              <a:latin typeface="Arial" panose="020B0604020202020204" pitchFamily="34" charset="0"/>
              <a:cs typeface="Arial" panose="020B0604020202020204" pitchFamily="34" charset="0"/>
            </a:endParaRPr>
          </a:p>
          <a:p>
            <a:endParaRPr lang="en-US" sz="2800" i="1" dirty="0">
              <a:latin typeface="Arial" panose="020B0604020202020204" pitchFamily="34" charset="0"/>
              <a:cs typeface="Arial" panose="020B0604020202020204"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LS02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latin typeface="Arial" panose="020B0604020202020204" pitchFamily="34" charset="0"/>
                <a:cs typeface="Arial" panose="020B0604020202020204" pitchFamily="34" charset="0"/>
              </a:rPr>
              <a:t>What did we figure out?</a:t>
            </a:r>
          </a:p>
          <a:p>
            <a:pPr marL="0" indent="0">
              <a:buNone/>
            </a:pPr>
            <a:r>
              <a:rPr lang="en-US" sz="2000" dirty="0">
                <a:latin typeface="Arial" panose="020B0604020202020204" pitchFamily="34" charset="0"/>
                <a:cs typeface="Arial" panose="020B0604020202020204" pitchFamily="34" charset="0"/>
              </a:rPr>
              <a:t>We collected data on our own heart rates before and after exercise and observed that heart rate is low before exercise, goes up after exercise, then goes down again after resting   </a:t>
            </a: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FL LS01 Teacher Reflection Notes:</a:t>
            </a:r>
          </a:p>
          <a:p>
            <a:pPr marL="0" indent="0">
              <a:buNone/>
            </a:pPr>
            <a:endParaRPr lang="en-US" sz="1600" dirty="0">
              <a:solidFill>
                <a:srgbClr val="583F34"/>
              </a:solidFill>
            </a:endParaRPr>
          </a:p>
          <a:p>
            <a:pPr marL="0" indent="0">
              <a:buNone/>
            </a:pPr>
            <a:r>
              <a:rPr lang="en-US" sz="1600" i="1" dirty="0">
                <a:solidFill>
                  <a:srgbClr val="583F34"/>
                </a:solidFill>
              </a:rPr>
              <a:t>Things that went well…</a:t>
            </a:r>
          </a:p>
          <a:p>
            <a:pPr marL="0" indent="0">
              <a:buNone/>
            </a:pPr>
            <a:endParaRPr lang="en-US" sz="1600" i="1" dirty="0">
              <a:solidFill>
                <a:srgbClr val="583F34"/>
              </a:solidFill>
            </a:endParaRPr>
          </a:p>
          <a:p>
            <a:pPr marL="0" indent="0">
              <a:buNone/>
            </a:pPr>
            <a:r>
              <a:rPr lang="en-US" sz="1600" i="1" dirty="0">
                <a:solidFill>
                  <a:srgbClr val="583F34"/>
                </a:solidFill>
              </a:rPr>
              <a:t>Things I would change…</a:t>
            </a:r>
          </a:p>
          <a:p>
            <a:pPr marL="0" indent="0">
              <a:buNone/>
            </a:pPr>
            <a:endParaRPr lang="en-US" sz="1600" i="1" dirty="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889208172"/>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LS03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341052"/>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sym typeface="Wingdings" panose="05000000000000000000" pitchFamily="2" charset="2"/>
              </a:rPr>
              <a:t>PQ: </a:t>
            </a:r>
            <a:r>
              <a:rPr lang="en-US" sz="2000" b="1" dirty="0">
                <a:solidFill>
                  <a:schemeClr val="accent2">
                    <a:lumMod val="50000"/>
                  </a:schemeClr>
                </a:solidFill>
                <a:latin typeface="Arial" panose="020B0604020202020204" pitchFamily="34" charset="0"/>
                <a:cs typeface="Arial" panose="020B0604020202020204" pitchFamily="34" charset="0"/>
              </a:rPr>
              <a:t>Now we have our phenomena and we ask, what questions would a scientist have about the patterns that you’ve identified</a:t>
            </a:r>
            <a:r>
              <a:rPr lang="en-US" sz="2000" b="1" i="1" dirty="0">
                <a:solidFill>
                  <a:schemeClr val="accent2">
                    <a:lumMod val="50000"/>
                  </a:schemeClr>
                </a:solidFill>
                <a:latin typeface="Arial" panose="020B0604020202020204" pitchFamily="34" charset="0"/>
                <a:cs typeface="Arial" panose="020B0604020202020204" pitchFamily="34" charset="0"/>
              </a:rPr>
              <a:t>? </a:t>
            </a:r>
            <a:endParaRPr lang="en-US" sz="2000" dirty="0">
              <a:solidFill>
                <a:schemeClr val="accent2">
                  <a:lumMod val="50000"/>
                </a:schemeClr>
              </a:solidFill>
            </a:endParaRPr>
          </a:p>
        </p:txBody>
      </p:sp>
      <p:sp>
        <p:nvSpPr>
          <p:cNvPr id="31" name="TextBox 30"/>
          <p:cNvSpPr txBox="1"/>
          <p:nvPr/>
        </p:nvSpPr>
        <p:spPr>
          <a:xfrm>
            <a:off x="2853932" y="743994"/>
            <a:ext cx="3089668" cy="369332"/>
          </a:xfrm>
          <a:prstGeom prst="rect">
            <a:avLst/>
          </a:prstGeom>
          <a:noFill/>
        </p:spPr>
        <p:txBody>
          <a:bodyPr wrap="square" rtlCol="0">
            <a:spAutoFit/>
          </a:bodyPr>
          <a:lstStyle/>
          <a:p>
            <a:r>
              <a:rPr lang="en-US" dirty="0">
                <a:solidFill>
                  <a:srgbClr val="583F34"/>
                </a:solidFill>
              </a:rPr>
              <a:t>Time: 5-10 minutes</a:t>
            </a:r>
          </a:p>
        </p:txBody>
      </p:sp>
      <p:sp>
        <p:nvSpPr>
          <p:cNvPr id="2" name="Rectangle 1"/>
          <p:cNvSpPr/>
          <p:nvPr/>
        </p:nvSpPr>
        <p:spPr>
          <a:xfrm>
            <a:off x="282908" y="3454961"/>
            <a:ext cx="3511170" cy="2062103"/>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FL Doodle</a:t>
            </a: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chemeClr val="accent6">
                    <a:lumMod val="50000"/>
                  </a:schemeClr>
                </a:solidFill>
                <a:latin typeface="Arial" panose="020B0604020202020204" pitchFamily="34" charset="0"/>
                <a:cs typeface="Arial" panose="020B0604020202020204" pitchFamily="34" charset="0"/>
              </a:rPr>
              <a:t>Students individually record questions on Doodle D,  pair/share, and then share out their questions with the class. Questions are posted on the slide and then narrowed down to one driving </a:t>
            </a:r>
            <a:r>
              <a:rPr lang="en-US" sz="1600" dirty="0" smtClean="0">
                <a:solidFill>
                  <a:schemeClr val="accent6">
                    <a:lumMod val="50000"/>
                  </a:schemeClr>
                </a:solidFill>
                <a:latin typeface="Arial" panose="020B0604020202020204" pitchFamily="34" charset="0"/>
                <a:cs typeface="Arial" panose="020B0604020202020204" pitchFamily="34" charset="0"/>
              </a:rPr>
              <a:t>question. </a:t>
            </a:r>
            <a:endParaRPr lang="en-US" sz="1600" dirty="0">
              <a:solidFill>
                <a:schemeClr val="accent6">
                  <a:lumMod val="50000"/>
                </a:schemeClr>
              </a:solidFill>
              <a:latin typeface="Arial" panose="020B0604020202020204" pitchFamily="34" charset="0"/>
              <a:cs typeface="Arial" panose="020B0604020202020204" pitchFamily="34" charset="0"/>
            </a:endParaRPr>
          </a:p>
          <a:p>
            <a:pPr marL="0" indent="0">
              <a:buNone/>
            </a:pPr>
            <a:endParaRPr lang="en-US" sz="1600" b="1" dirty="0">
              <a:solidFill>
                <a:srgbClr val="583F34"/>
              </a:solidFill>
            </a:endParaRPr>
          </a:p>
          <a:p>
            <a:pPr marL="0" indent="0">
              <a:buNone/>
            </a:pPr>
            <a:r>
              <a:rPr lang="en-US" sz="1600" dirty="0">
                <a:solidFill>
                  <a:srgbClr val="583F34"/>
                </a:solidFill>
              </a:rPr>
              <a:t>				&lt;continued on next slide&gt;</a:t>
            </a:r>
          </a:p>
        </p:txBody>
      </p:sp>
      <p:grpSp>
        <p:nvGrpSpPr>
          <p:cNvPr id="22" name="Group 21"/>
          <p:cNvGrpSpPr/>
          <p:nvPr/>
        </p:nvGrpSpPr>
        <p:grpSpPr>
          <a:xfrm>
            <a:off x="282908" y="1060839"/>
            <a:ext cx="2571024" cy="2190241"/>
            <a:chOff x="1029484" y="1311626"/>
            <a:chExt cx="2571024" cy="2190241"/>
          </a:xfrm>
          <a:noFill/>
        </p:grpSpPr>
        <p:sp>
          <p:nvSpPr>
            <p:cNvPr id="23"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5" name="Rectangle 24"/>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6" name="Rectangle 25"/>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2864863336"/>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TextBox 4"/>
          <p:cNvSpPr txBox="1">
            <a:spLocks noChangeArrowheads="1"/>
          </p:cNvSpPr>
          <p:nvPr/>
        </p:nvSpPr>
        <p:spPr bwMode="auto">
          <a:xfrm>
            <a:off x="1676400" y="2515023"/>
            <a:ext cx="6324600" cy="523220"/>
          </a:xfrm>
          <a:prstGeom prst="rect">
            <a:avLst/>
          </a:prstGeom>
          <a:noFill/>
          <a:ln w="9525">
            <a:noFill/>
            <a:miter lim="800000"/>
            <a:headEnd/>
            <a:tailEnd/>
          </a:ln>
        </p:spPr>
        <p:txBody>
          <a:bodyPr wrap="square">
            <a:spAutoFit/>
          </a:bodyPr>
          <a:lstStyle/>
          <a:p>
            <a:r>
              <a:rPr lang="en-US" sz="2800" dirty="0">
                <a:latin typeface="Calibri" pitchFamily="34" charset="0"/>
              </a:rPr>
              <a:t>Write your questions in </a:t>
            </a:r>
            <a:r>
              <a:rPr lang="en-US" sz="2800" b="1" dirty="0">
                <a:latin typeface="Arial" panose="020B0604020202020204" pitchFamily="34" charset="0"/>
                <a:cs typeface="Arial" panose="020B0604020202020204" pitchFamily="34" charset="0"/>
              </a:rPr>
              <a:t>Doodle Box D</a:t>
            </a:r>
          </a:p>
        </p:txBody>
      </p:sp>
      <p:pic>
        <p:nvPicPr>
          <p:cNvPr id="4" name="Picture 3">
            <a:extLst>
              <a:ext uri="{FF2B5EF4-FFF2-40B4-BE49-F238E27FC236}">
                <a16:creationId xmlns:a16="http://schemas.microsoft.com/office/drawing/2014/main" xmlns="" id="{C52B31EA-2DE3-4E09-8FDE-6F3B6A387DAB}"/>
              </a:ext>
            </a:extLst>
          </p:cNvPr>
          <p:cNvPicPr>
            <a:picLocks noChangeAspect="1"/>
          </p:cNvPicPr>
          <p:nvPr/>
        </p:nvPicPr>
        <p:blipFill>
          <a:blip r:embed="rId3"/>
          <a:stretch>
            <a:fillRect/>
          </a:stretch>
        </p:blipFill>
        <p:spPr>
          <a:xfrm>
            <a:off x="304800" y="949231"/>
            <a:ext cx="960091" cy="682811"/>
          </a:xfrm>
          <a:prstGeom prst="rect">
            <a:avLst/>
          </a:prstGeom>
        </p:spPr>
      </p:pic>
      <p:pic>
        <p:nvPicPr>
          <p:cNvPr id="8" name="Picture 7">
            <a:extLst>
              <a:ext uri="{FF2B5EF4-FFF2-40B4-BE49-F238E27FC236}">
                <a16:creationId xmlns:a16="http://schemas.microsoft.com/office/drawing/2014/main" xmlns="" id="{AB87DD52-C536-4CD0-9C31-5D88A2BD1418}"/>
              </a:ext>
            </a:extLst>
          </p:cNvPr>
          <p:cNvPicPr>
            <a:picLocks noChangeAspect="1"/>
          </p:cNvPicPr>
          <p:nvPr/>
        </p:nvPicPr>
        <p:blipFill>
          <a:blip r:embed="rId4"/>
          <a:stretch>
            <a:fillRect/>
          </a:stretch>
        </p:blipFill>
        <p:spPr>
          <a:xfrm>
            <a:off x="446487" y="2362200"/>
            <a:ext cx="676715" cy="688908"/>
          </a:xfrm>
          <a:prstGeom prst="rect">
            <a:avLst/>
          </a:prstGeom>
        </p:spPr>
      </p:pic>
      <p:pic>
        <p:nvPicPr>
          <p:cNvPr id="5" name="Picture 4">
            <a:extLst>
              <a:ext uri="{FF2B5EF4-FFF2-40B4-BE49-F238E27FC236}">
                <a16:creationId xmlns:a16="http://schemas.microsoft.com/office/drawing/2014/main" xmlns="" id="{A1F674B9-837F-40E4-99AC-AEAD80BC46E6}"/>
              </a:ext>
            </a:extLst>
          </p:cNvPr>
          <p:cNvPicPr>
            <a:picLocks noChangeAspect="1"/>
          </p:cNvPicPr>
          <p:nvPr/>
        </p:nvPicPr>
        <p:blipFill>
          <a:blip r:embed="rId5"/>
          <a:stretch>
            <a:fillRect/>
          </a:stretch>
        </p:blipFill>
        <p:spPr>
          <a:xfrm>
            <a:off x="457200" y="3781266"/>
            <a:ext cx="847297" cy="1073564"/>
          </a:xfrm>
          <a:prstGeom prst="rect">
            <a:avLst/>
          </a:prstGeom>
        </p:spPr>
      </p:pic>
      <p:sp>
        <p:nvSpPr>
          <p:cNvPr id="6" name="TextBox 5">
            <a:extLst>
              <a:ext uri="{FF2B5EF4-FFF2-40B4-BE49-F238E27FC236}">
                <a16:creationId xmlns:a16="http://schemas.microsoft.com/office/drawing/2014/main" xmlns="" id="{CDD44889-993D-46DC-B6B8-22547F3724EE}"/>
              </a:ext>
            </a:extLst>
          </p:cNvPr>
          <p:cNvSpPr txBox="1"/>
          <p:nvPr/>
        </p:nvSpPr>
        <p:spPr>
          <a:xfrm>
            <a:off x="1602179" y="505806"/>
            <a:ext cx="6771087" cy="1569660"/>
          </a:xfrm>
          <a:prstGeom prst="rect">
            <a:avLst/>
          </a:prstGeom>
          <a:noFill/>
        </p:spPr>
        <p:txBody>
          <a:bodyPr wrap="square" rtlCol="0">
            <a:spAutoFit/>
          </a:bodyPr>
          <a:lstStyle/>
          <a:p>
            <a:r>
              <a:rPr lang="en-US" sz="3200" i="1" dirty="0">
                <a:latin typeface="Arial" panose="020B0604020202020204" pitchFamily="34" charset="0"/>
                <a:cs typeface="Arial" panose="020B0604020202020204" pitchFamily="34" charset="0"/>
              </a:rPr>
              <a:t>What questions might a scientist observing these patterns for the first time ask?</a:t>
            </a:r>
            <a:endParaRPr lang="en-US" sz="32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xmlns="" id="{AD740621-E99F-4561-A05A-51B296520D06}"/>
              </a:ext>
            </a:extLst>
          </p:cNvPr>
          <p:cNvSpPr txBox="1"/>
          <p:nvPr/>
        </p:nvSpPr>
        <p:spPr>
          <a:xfrm>
            <a:off x="1676400" y="3667780"/>
            <a:ext cx="6248400" cy="2554545"/>
          </a:xfrm>
          <a:prstGeom prst="rect">
            <a:avLst/>
          </a:prstGeom>
          <a:noFill/>
        </p:spPr>
        <p:txBody>
          <a:bodyPr wrap="square" rtlCol="0">
            <a:spAutoFit/>
          </a:bodyPr>
          <a:lstStyle/>
          <a:p>
            <a:pPr marL="0" indent="0" eaLnBrk="1" hangingPunct="1">
              <a:buNone/>
            </a:pPr>
            <a:r>
              <a:rPr lang="en-US" sz="3200" dirty="0">
                <a:latin typeface="Arial" panose="020B0604020202020204" pitchFamily="34" charset="0"/>
                <a:cs typeface="Arial" panose="020B0604020202020204" pitchFamily="34" charset="0"/>
              </a:rPr>
              <a:t>Share your questions with your partner, then in your group. </a:t>
            </a:r>
          </a:p>
          <a:p>
            <a:pPr marL="0" indent="0" eaLnBrk="1" hangingPunct="1">
              <a:buNone/>
            </a:pPr>
            <a:endParaRPr lang="en-US" sz="3200" dirty="0">
              <a:latin typeface="Arial" panose="020B0604020202020204" pitchFamily="34" charset="0"/>
              <a:cs typeface="Arial" panose="020B0604020202020204" pitchFamily="34" charset="0"/>
            </a:endParaRPr>
          </a:p>
          <a:p>
            <a:pPr marL="0" indent="0" eaLnBrk="1" hangingPunct="1">
              <a:buNone/>
            </a:pPr>
            <a:r>
              <a:rPr lang="en-US" sz="3200" dirty="0">
                <a:latin typeface="Arial" panose="020B0604020202020204" pitchFamily="34" charset="0"/>
                <a:cs typeface="Arial" panose="020B0604020202020204" pitchFamily="34" charset="0"/>
              </a:rPr>
              <a:t>Each group chose one question to share with the whole class.</a:t>
            </a:r>
          </a:p>
        </p:txBody>
      </p:sp>
    </p:spTree>
    <p:extLst>
      <p:ext uri="{BB962C8B-B14F-4D97-AF65-F5344CB8AC3E}">
        <p14:creationId xmlns:p14="http://schemas.microsoft.com/office/powerpoint/2010/main" val="36468142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892">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173466"/>
            <a:ext cx="8763000" cy="738665"/>
          </a:xfrm>
        </p:spPr>
        <p:txBody>
          <a:bodyPr rtlCol="0">
            <a:noAutofit/>
          </a:bodyPr>
          <a:lstStyle/>
          <a:p>
            <a:pPr eaLnBrk="1" fontAlgn="auto" hangingPunct="1">
              <a:spcAft>
                <a:spcPts val="0"/>
              </a:spcAft>
              <a:defRPr/>
            </a:pPr>
            <a:r>
              <a:rPr lang="en-US" sz="2400" b="1" i="1" dirty="0">
                <a:latin typeface="Arial" panose="020B0604020202020204" pitchFamily="34" charset="0"/>
                <a:cs typeface="Arial" panose="020B0604020202020204" pitchFamily="34" charset="0"/>
              </a:rPr>
              <a:t>What questions might a scientist observing these patterns for the first time ask?</a:t>
            </a:r>
          </a:p>
        </p:txBody>
      </p:sp>
      <p:sp>
        <p:nvSpPr>
          <p:cNvPr id="37892" name="TextBox 4"/>
          <p:cNvSpPr txBox="1">
            <a:spLocks noChangeArrowheads="1"/>
          </p:cNvSpPr>
          <p:nvPr/>
        </p:nvSpPr>
        <p:spPr bwMode="auto">
          <a:xfrm>
            <a:off x="1219200" y="3657600"/>
            <a:ext cx="7772400" cy="523220"/>
          </a:xfrm>
          <a:prstGeom prst="rect">
            <a:avLst/>
          </a:prstGeom>
          <a:noFill/>
          <a:ln w="9525">
            <a:noFill/>
            <a:miter lim="800000"/>
            <a:headEnd/>
            <a:tailEnd/>
          </a:ln>
        </p:spPr>
        <p:txBody>
          <a:bodyPr wrap="square">
            <a:spAutoFit/>
          </a:bodyPr>
          <a:lstStyle/>
          <a:p>
            <a:r>
              <a:rPr lang="en-US" sz="2800" dirty="0">
                <a:latin typeface="Arial" panose="020B0604020202020204" pitchFamily="34" charset="0"/>
                <a:cs typeface="Arial" panose="020B0604020202020204" pitchFamily="34" charset="0"/>
              </a:rPr>
              <a:t>Write our Driving Question in </a:t>
            </a:r>
            <a:r>
              <a:rPr lang="en-US" sz="2800" b="1" dirty="0">
                <a:latin typeface="Arial" panose="020B0604020202020204" pitchFamily="34" charset="0"/>
                <a:cs typeface="Arial" panose="020B0604020202020204" pitchFamily="34" charset="0"/>
              </a:rPr>
              <a:t>Doodle Box D</a:t>
            </a:r>
            <a:endParaRPr lang="en-US" sz="28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xmlns="" id="{1A23CCF7-E0AC-4D05-A2EF-B6F34B6AD420}"/>
              </a:ext>
            </a:extLst>
          </p:cNvPr>
          <p:cNvPicPr>
            <a:picLocks noChangeAspect="1"/>
          </p:cNvPicPr>
          <p:nvPr/>
        </p:nvPicPr>
        <p:blipFill>
          <a:blip r:embed="rId3"/>
          <a:stretch>
            <a:fillRect/>
          </a:stretch>
        </p:blipFill>
        <p:spPr>
          <a:xfrm>
            <a:off x="304800" y="3581400"/>
            <a:ext cx="676715" cy="688908"/>
          </a:xfrm>
          <a:prstGeom prst="rect">
            <a:avLst/>
          </a:prstGeom>
        </p:spPr>
      </p:pic>
      <p:sp>
        <p:nvSpPr>
          <p:cNvPr id="37891" name="TextBox 3"/>
          <p:cNvSpPr txBox="1">
            <a:spLocks noChangeArrowheads="1"/>
          </p:cNvSpPr>
          <p:nvPr/>
        </p:nvSpPr>
        <p:spPr bwMode="auto">
          <a:xfrm>
            <a:off x="228600" y="2057400"/>
            <a:ext cx="8763000" cy="923330"/>
          </a:xfrm>
          <a:prstGeom prst="rect">
            <a:avLst/>
          </a:prstGeom>
          <a:noFill/>
          <a:ln w="19050">
            <a:solidFill>
              <a:schemeClr val="tx1"/>
            </a:solidFill>
            <a:miter lim="800000"/>
            <a:headEnd/>
            <a:tailEnd/>
          </a:ln>
        </p:spPr>
        <p:txBody>
          <a:bodyPr>
            <a:spAutoFit/>
          </a:bodyPr>
          <a:lstStyle/>
          <a:p>
            <a:r>
              <a:rPr lang="en-US" b="1" dirty="0">
                <a:latin typeface="Arial" panose="020B0604020202020204" pitchFamily="34" charset="0"/>
                <a:cs typeface="Arial" panose="020B0604020202020204" pitchFamily="34" charset="0"/>
              </a:rPr>
              <a:t>Driving </a:t>
            </a:r>
            <a:r>
              <a:rPr lang="en-US" b="1" dirty="0" smtClean="0">
                <a:latin typeface="Arial" panose="020B0604020202020204" pitchFamily="34" charset="0"/>
                <a:cs typeface="Arial" panose="020B0604020202020204" pitchFamily="34" charset="0"/>
              </a:rPr>
              <a:t>Question:</a:t>
            </a:r>
            <a:endParaRPr lang="en-US" b="1"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78676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1"/>
                                        </p:tgtEl>
                                        <p:attrNameLst>
                                          <p:attrName>style.visibility</p:attrName>
                                        </p:attrNameLst>
                                      </p:cBhvr>
                                      <p:to>
                                        <p:strVal val="visible"/>
                                      </p:to>
                                    </p:set>
                                    <p:anim calcmode="lin" valueType="num">
                                      <p:cBhvr additive="base">
                                        <p:cTn id="7" dur="500" fill="hold"/>
                                        <p:tgtEl>
                                          <p:spTgt spid="37891"/>
                                        </p:tgtEl>
                                        <p:attrNameLst>
                                          <p:attrName>ppt_x</p:attrName>
                                        </p:attrNameLst>
                                      </p:cBhvr>
                                      <p:tavLst>
                                        <p:tav tm="0">
                                          <p:val>
                                            <p:strVal val="#ppt_x"/>
                                          </p:val>
                                        </p:tav>
                                        <p:tav tm="100000">
                                          <p:val>
                                            <p:strVal val="#ppt_x"/>
                                          </p:val>
                                        </p:tav>
                                      </p:tavLst>
                                    </p:anim>
                                    <p:anim calcmode="lin" valueType="num">
                                      <p:cBhvr additive="base">
                                        <p:cTn id="8" dur="500" fill="hold"/>
                                        <p:tgtEl>
                                          <p:spTgt spid="3789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78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P spid="3789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t>Disclaimer</a:t>
            </a:r>
            <a:endParaRPr sz="2400" dirty="0"/>
          </a:p>
        </p:txBody>
      </p:sp>
      <p:sp>
        <p:nvSpPr>
          <p:cNvPr id="4" name="Shape 166"/>
          <p:cNvSpPr/>
          <p:nvPr/>
        </p:nvSpPr>
        <p:spPr>
          <a:xfrm>
            <a:off x="112710" y="762000"/>
            <a:ext cx="8882859" cy="5581015"/>
          </a:xfrm>
          <a:prstGeom prst="rect">
            <a:avLst/>
          </a:prstGeom>
          <a:ln w="12700">
            <a:miter lim="400000"/>
          </a:ln>
          <a:extLst>
            <a:ext uri="{C572A759-6A51-4108-AA02-DFA0A04FC94B}">
              <ma14:wrappingTextBoxFlag xmlns:ma14="http://schemas.microsoft.com/office/mac/drawingml/2011/main" val="1"/>
            </a:ext>
          </a:extLst>
        </p:spPr>
        <p:txBody>
          <a:bodyPr wrap="square" lIns="50800" tIns="50800" rIns="50800" bIns="50800" anchor="ctr">
            <a:spAutoFit/>
          </a:bodyPr>
          <a:lstStyle/>
          <a:p>
            <a:r>
              <a:rPr lang="en-US" sz="2800" dirty="0">
                <a:solidFill>
                  <a:srgbClr val="583F34"/>
                </a:solidFill>
              </a:rPr>
              <a:t>Please note that this PowerPoint and the associated materials are part of a longer instructional sequence (see red models on modelbasedbiology.com). If you choose to use this triangle in isolation, in our opinion, you will not be doing true NGSS-aligned instruction because the anchoring phenomenon and attention to SEPs and CCCs develops and culminates across several units. </a:t>
            </a:r>
          </a:p>
          <a:p>
            <a:endParaRPr lang="en-US" sz="2800" dirty="0">
              <a:solidFill>
                <a:srgbClr val="583F34"/>
              </a:solidFill>
            </a:endParaRPr>
          </a:p>
          <a:p>
            <a:r>
              <a:rPr lang="en-US" sz="2800" dirty="0">
                <a:solidFill>
                  <a:srgbClr val="583F34"/>
                </a:solidFill>
              </a:rPr>
              <a:t>Questions? Post to the forum!</a:t>
            </a:r>
          </a:p>
          <a:p>
            <a:pPr algn="l" defTabSz="457200">
              <a:spcBef>
                <a:spcPts val="800"/>
              </a:spcBef>
              <a:defRPr sz="2100">
                <a:solidFill>
                  <a:srgbClr val="573F34"/>
                </a:solidFill>
                <a:latin typeface="Arial"/>
                <a:ea typeface="Arial"/>
                <a:cs typeface="Arial"/>
                <a:sym typeface="Arial"/>
              </a:defRPr>
            </a:pPr>
            <a:r>
              <a:rPr sz="2800" dirty="0">
                <a:solidFill>
                  <a:srgbClr val="583F34"/>
                </a:solidFill>
              </a:rPr>
              <a:t>Thanks!</a:t>
            </a:r>
            <a:endParaRPr lang="en-US" sz="2800" dirty="0">
              <a:solidFill>
                <a:srgbClr val="583F34"/>
              </a:solidFill>
            </a:endParaRPr>
          </a:p>
          <a:p>
            <a:pPr algn="l" defTabSz="457200">
              <a:spcBef>
                <a:spcPts val="800"/>
              </a:spcBef>
              <a:defRPr sz="2100">
                <a:solidFill>
                  <a:srgbClr val="573F34"/>
                </a:solidFill>
                <a:latin typeface="Arial"/>
                <a:ea typeface="Arial"/>
                <a:cs typeface="Arial"/>
                <a:sym typeface="Arial"/>
              </a:defRPr>
            </a:pPr>
            <a:r>
              <a:rPr sz="2800" dirty="0">
                <a:solidFill>
                  <a:srgbClr val="583F34"/>
                </a:solidFill>
              </a:rPr>
              <a:t>The MBER team </a:t>
            </a:r>
          </a:p>
        </p:txBody>
      </p:sp>
    </p:spTree>
    <p:extLst>
      <p:ext uri="{BB962C8B-B14F-4D97-AF65-F5344CB8AC3E}">
        <p14:creationId xmlns:p14="http://schemas.microsoft.com/office/powerpoint/2010/main" val="457935496"/>
      </p:ext>
    </p:extLst>
  </p:cSld>
  <p:clrMapOvr>
    <a:masterClrMapping/>
  </p:clrMapOvr>
  <p:transition xmlns:p14="http://schemas.microsoft.com/office/powerpoint/2010/mai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LS03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rPr>
              <a:t>What did we figure out?</a:t>
            </a:r>
          </a:p>
          <a:p>
            <a:pPr marL="0" indent="0">
              <a:buNone/>
            </a:pPr>
            <a:r>
              <a:rPr lang="en-US" sz="2000" dirty="0">
                <a:solidFill>
                  <a:srgbClr val="583F34"/>
                </a:solidFill>
              </a:rPr>
              <a:t>We have a driving question that will focus our investigation.</a:t>
            </a: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FL LS01 Teacher Reflection Notes:</a:t>
            </a:r>
          </a:p>
          <a:p>
            <a:pPr marL="0" indent="0">
              <a:buNone/>
            </a:pPr>
            <a:endParaRPr lang="en-US" sz="1600" dirty="0">
              <a:solidFill>
                <a:srgbClr val="583F34"/>
              </a:solidFill>
            </a:endParaRPr>
          </a:p>
          <a:p>
            <a:pPr marL="0" indent="0">
              <a:buNone/>
            </a:pPr>
            <a:r>
              <a:rPr lang="en-US" sz="1600" i="1" dirty="0">
                <a:solidFill>
                  <a:srgbClr val="583F34"/>
                </a:solidFill>
              </a:rPr>
              <a:t>Things that went well…</a:t>
            </a:r>
          </a:p>
          <a:p>
            <a:pPr marL="0" indent="0">
              <a:buNone/>
            </a:pPr>
            <a:endParaRPr lang="en-US" sz="1600" i="1" dirty="0">
              <a:solidFill>
                <a:srgbClr val="583F34"/>
              </a:solidFill>
            </a:endParaRPr>
          </a:p>
          <a:p>
            <a:pPr marL="0" indent="0">
              <a:buNone/>
            </a:pPr>
            <a:r>
              <a:rPr lang="en-US" sz="1600" i="1" dirty="0">
                <a:solidFill>
                  <a:srgbClr val="583F34"/>
                </a:solidFill>
              </a:rPr>
              <a:t>Things I would change…</a:t>
            </a:r>
          </a:p>
          <a:p>
            <a:pPr marL="0" indent="0">
              <a:buNone/>
            </a:pPr>
            <a:endParaRPr lang="en-US" sz="1600" i="1" dirty="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1805933144"/>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LS04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341052"/>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sym typeface="Wingdings" panose="05000000000000000000" pitchFamily="2" charset="2"/>
              </a:rPr>
              <a:t>QM: We ask for initial ideas about how our heart rate speeds up after exercise and then slow down.</a:t>
            </a:r>
          </a:p>
          <a:p>
            <a:pPr marL="0" indent="0">
              <a:buNone/>
            </a:pPr>
            <a:r>
              <a:rPr lang="en-US" sz="2000" b="1" dirty="0">
                <a:solidFill>
                  <a:srgbClr val="583F34"/>
                </a:solidFill>
                <a:sym typeface="Wingdings" panose="05000000000000000000" pitchFamily="2" charset="2"/>
              </a:rPr>
              <a:t> </a:t>
            </a:r>
            <a:endParaRPr lang="en-US" sz="2000" b="1" dirty="0">
              <a:solidFill>
                <a:srgbClr val="583F34"/>
              </a:solidFill>
            </a:endParaRPr>
          </a:p>
        </p:txBody>
      </p:sp>
      <p:sp>
        <p:nvSpPr>
          <p:cNvPr id="31" name="TextBox 30"/>
          <p:cNvSpPr txBox="1"/>
          <p:nvPr/>
        </p:nvSpPr>
        <p:spPr>
          <a:xfrm>
            <a:off x="2853932" y="826566"/>
            <a:ext cx="2480068" cy="369332"/>
          </a:xfrm>
          <a:prstGeom prst="rect">
            <a:avLst/>
          </a:prstGeom>
          <a:noFill/>
        </p:spPr>
        <p:txBody>
          <a:bodyPr wrap="square" rtlCol="0">
            <a:spAutoFit/>
          </a:bodyPr>
          <a:lstStyle/>
          <a:p>
            <a:r>
              <a:rPr lang="en-US" dirty="0">
                <a:solidFill>
                  <a:srgbClr val="583F34"/>
                </a:solidFill>
              </a:rPr>
              <a:t>Time:5-10 minutes</a:t>
            </a:r>
          </a:p>
        </p:txBody>
      </p:sp>
      <p:sp>
        <p:nvSpPr>
          <p:cNvPr id="2" name="Rectangle 1"/>
          <p:cNvSpPr/>
          <p:nvPr/>
        </p:nvSpPr>
        <p:spPr>
          <a:xfrm>
            <a:off x="282908" y="3454961"/>
            <a:ext cx="3511170" cy="1815882"/>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FL Doodle Sheet</a:t>
            </a: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 We take this opportunity to see what students are already thinking about how the body regulates itself. These initial ideas will also allow students to see how their thinking has changed. At this point the model will be specifically about heart rate.</a:t>
            </a:r>
          </a:p>
          <a:p>
            <a:pPr marL="0" indent="0">
              <a:buNone/>
            </a:pPr>
            <a:r>
              <a:rPr lang="en-US" sz="1600" dirty="0">
                <a:solidFill>
                  <a:srgbClr val="583F34"/>
                </a:solidFill>
              </a:rPr>
              <a:t>				&lt;continued on next slide&gt;</a:t>
            </a:r>
          </a:p>
        </p:txBody>
      </p:sp>
      <p:grpSp>
        <p:nvGrpSpPr>
          <p:cNvPr id="22" name="Group 21"/>
          <p:cNvGrpSpPr/>
          <p:nvPr/>
        </p:nvGrpSpPr>
        <p:grpSpPr>
          <a:xfrm>
            <a:off x="282908" y="1060839"/>
            <a:ext cx="2571024" cy="2190241"/>
            <a:chOff x="1029484" y="1311626"/>
            <a:chExt cx="2571024" cy="2190241"/>
          </a:xfrm>
          <a:noFill/>
        </p:grpSpPr>
        <p:sp>
          <p:nvSpPr>
            <p:cNvPr id="23"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5" name="Rectangle 24"/>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6" name="Rectangle 25"/>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550255047"/>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691A2B41-4126-43D2-B473-E776F0666440}"/>
              </a:ext>
            </a:extLst>
          </p:cNvPr>
          <p:cNvSpPr txBox="1"/>
          <p:nvPr/>
        </p:nvSpPr>
        <p:spPr>
          <a:xfrm>
            <a:off x="1905000" y="2057400"/>
            <a:ext cx="6934200" cy="523220"/>
          </a:xfrm>
          <a:prstGeom prst="rect">
            <a:avLst/>
          </a:prstGeom>
          <a:noFill/>
        </p:spPr>
        <p:txBody>
          <a:bodyPr wrap="square" rtlCol="0">
            <a:spAutoFit/>
          </a:bodyPr>
          <a:lstStyle/>
          <a:p>
            <a:r>
              <a:rPr lang="en-US" sz="2800" dirty="0"/>
              <a:t>Record your initial ideas in </a:t>
            </a:r>
            <a:r>
              <a:rPr lang="en-US" sz="2800" b="1" dirty="0"/>
              <a:t>Doodle Box E</a:t>
            </a:r>
          </a:p>
        </p:txBody>
      </p:sp>
      <p:pic>
        <p:nvPicPr>
          <p:cNvPr id="6" name="Picture 5">
            <a:extLst>
              <a:ext uri="{FF2B5EF4-FFF2-40B4-BE49-F238E27FC236}">
                <a16:creationId xmlns:a16="http://schemas.microsoft.com/office/drawing/2014/main" xmlns="" id="{08376B83-037A-4EB2-8E83-6F61524F3097}"/>
              </a:ext>
            </a:extLst>
          </p:cNvPr>
          <p:cNvPicPr>
            <a:picLocks noChangeAspect="1"/>
          </p:cNvPicPr>
          <p:nvPr/>
        </p:nvPicPr>
        <p:blipFill>
          <a:blip r:embed="rId3"/>
          <a:stretch>
            <a:fillRect/>
          </a:stretch>
        </p:blipFill>
        <p:spPr>
          <a:xfrm>
            <a:off x="388654" y="515287"/>
            <a:ext cx="1307184" cy="932513"/>
          </a:xfrm>
          <a:prstGeom prst="rect">
            <a:avLst/>
          </a:prstGeom>
        </p:spPr>
      </p:pic>
      <p:pic>
        <p:nvPicPr>
          <p:cNvPr id="7" name="Picture 6">
            <a:extLst>
              <a:ext uri="{FF2B5EF4-FFF2-40B4-BE49-F238E27FC236}">
                <a16:creationId xmlns:a16="http://schemas.microsoft.com/office/drawing/2014/main" xmlns="" id="{1841A98C-7A88-42F3-9CA2-0B6E3CF92111}"/>
              </a:ext>
            </a:extLst>
          </p:cNvPr>
          <p:cNvPicPr>
            <a:picLocks noChangeAspect="1"/>
          </p:cNvPicPr>
          <p:nvPr/>
        </p:nvPicPr>
        <p:blipFill>
          <a:blip r:embed="rId4"/>
          <a:stretch>
            <a:fillRect/>
          </a:stretch>
        </p:blipFill>
        <p:spPr>
          <a:xfrm>
            <a:off x="703888" y="1974556"/>
            <a:ext cx="676715" cy="688908"/>
          </a:xfrm>
          <a:prstGeom prst="rect">
            <a:avLst/>
          </a:prstGeom>
        </p:spPr>
      </p:pic>
      <p:sp>
        <p:nvSpPr>
          <p:cNvPr id="8" name="TextBox 7">
            <a:extLst>
              <a:ext uri="{FF2B5EF4-FFF2-40B4-BE49-F238E27FC236}">
                <a16:creationId xmlns:a16="http://schemas.microsoft.com/office/drawing/2014/main" xmlns="" id="{FA05BA67-0358-4C4A-A404-D7953C5DE50B}"/>
              </a:ext>
            </a:extLst>
          </p:cNvPr>
          <p:cNvSpPr txBox="1"/>
          <p:nvPr/>
        </p:nvSpPr>
        <p:spPr>
          <a:xfrm>
            <a:off x="678096" y="3105498"/>
            <a:ext cx="8077249" cy="3354765"/>
          </a:xfrm>
          <a:prstGeom prst="rect">
            <a:avLst/>
          </a:prstGeom>
          <a:noFill/>
        </p:spPr>
        <p:txBody>
          <a:bodyPr wrap="square" rtlCol="0">
            <a:spAutoFit/>
          </a:bodyPr>
          <a:lstStyle/>
          <a:p>
            <a:r>
              <a:rPr lang="en-US" sz="3200" dirty="0"/>
              <a:t>Class Initial Ideas: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11" name="TextBox 10">
            <a:extLst>
              <a:ext uri="{FF2B5EF4-FFF2-40B4-BE49-F238E27FC236}">
                <a16:creationId xmlns:a16="http://schemas.microsoft.com/office/drawing/2014/main" xmlns="" id="{7EFB3B16-D254-43FA-BF0E-BC6A7CDE8450}"/>
              </a:ext>
            </a:extLst>
          </p:cNvPr>
          <p:cNvSpPr txBox="1"/>
          <p:nvPr/>
        </p:nvSpPr>
        <p:spPr>
          <a:xfrm>
            <a:off x="1900311" y="525345"/>
            <a:ext cx="6629400" cy="954107"/>
          </a:xfrm>
          <a:prstGeom prst="rect">
            <a:avLst/>
          </a:prstGeom>
          <a:noFill/>
        </p:spPr>
        <p:txBody>
          <a:bodyPr wrap="square" rtlCol="0">
            <a:spAutoFit/>
          </a:bodyPr>
          <a:lstStyle/>
          <a:p>
            <a:pPr lvl="0" eaLnBrk="0" hangingPunct="0">
              <a:spcBef>
                <a:spcPct val="20000"/>
              </a:spcBef>
            </a:pPr>
            <a:r>
              <a:rPr lang="en-US" sz="2800" dirty="0">
                <a:solidFill>
                  <a:prstClr val="black"/>
                </a:solidFill>
                <a:latin typeface="Arial" panose="020B0604020202020204" pitchFamily="34" charset="0"/>
                <a:cs typeface="Arial" panose="020B0604020202020204" pitchFamily="34" charset="0"/>
              </a:rPr>
              <a:t>Based on the patterns in the data and our question, what are your initial ideas?</a:t>
            </a:r>
          </a:p>
        </p:txBody>
      </p:sp>
    </p:spTree>
    <p:extLst>
      <p:ext uri="{BB962C8B-B14F-4D97-AF65-F5344CB8AC3E}">
        <p14:creationId xmlns:p14="http://schemas.microsoft.com/office/powerpoint/2010/main" val="20669285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fade">
                                      <p:cBhvr>
                                        <p:cTn id="23"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LS04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rPr>
              <a:t>What did we figure out?</a:t>
            </a:r>
          </a:p>
          <a:p>
            <a:pPr marL="0" indent="0">
              <a:buNone/>
            </a:pPr>
            <a:r>
              <a:rPr lang="en-US" sz="2000" dirty="0">
                <a:solidFill>
                  <a:srgbClr val="583F34"/>
                </a:solidFill>
              </a:rPr>
              <a:t>We </a:t>
            </a:r>
            <a:r>
              <a:rPr lang="en-US" sz="2000" dirty="0" smtClean="0">
                <a:solidFill>
                  <a:srgbClr val="583F34"/>
                </a:solidFill>
              </a:rPr>
              <a:t>put our initial ideas on the table so that we can examine them in more detail. </a:t>
            </a:r>
            <a:endParaRPr lang="en-US" sz="2000" dirty="0">
              <a:solidFill>
                <a:srgbClr val="583F34"/>
              </a:solidFill>
            </a:endParaRP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FL LS01 Teacher Reflection Notes:</a:t>
            </a:r>
          </a:p>
          <a:p>
            <a:pPr marL="0" indent="0">
              <a:buNone/>
            </a:pPr>
            <a:endParaRPr lang="en-US" sz="1600" dirty="0">
              <a:solidFill>
                <a:srgbClr val="583F34"/>
              </a:solidFill>
            </a:endParaRPr>
          </a:p>
          <a:p>
            <a:pPr marL="0" indent="0">
              <a:buNone/>
            </a:pPr>
            <a:r>
              <a:rPr lang="en-US" sz="1600" i="1" dirty="0">
                <a:solidFill>
                  <a:srgbClr val="583F34"/>
                </a:solidFill>
              </a:rPr>
              <a:t>Things that went well…</a:t>
            </a:r>
          </a:p>
          <a:p>
            <a:pPr marL="0" indent="0">
              <a:buNone/>
            </a:pPr>
            <a:endParaRPr lang="en-US" sz="1600" i="1" dirty="0">
              <a:solidFill>
                <a:srgbClr val="583F34"/>
              </a:solidFill>
            </a:endParaRPr>
          </a:p>
          <a:p>
            <a:pPr marL="0" indent="0">
              <a:buNone/>
            </a:pPr>
            <a:r>
              <a:rPr lang="en-US" sz="1600" i="1" dirty="0">
                <a:solidFill>
                  <a:srgbClr val="583F34"/>
                </a:solidFill>
              </a:rPr>
              <a:t>Things I would change…</a:t>
            </a:r>
          </a:p>
          <a:p>
            <a:pPr marL="0" indent="0">
              <a:buNone/>
            </a:pPr>
            <a:endParaRPr lang="en-US" sz="1600" i="1" dirty="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1848396292"/>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LS05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91954" y="1363684"/>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sym typeface="Wingdings" panose="05000000000000000000" pitchFamily="2" charset="2"/>
              </a:rPr>
              <a:t>QM: We guide the students through a series of questions to help us think about the heart and it’s connection to the body.</a:t>
            </a:r>
            <a:endParaRPr lang="en-US" sz="2000" b="1" dirty="0">
              <a:solidFill>
                <a:srgbClr val="583F34"/>
              </a:solidFill>
            </a:endParaRPr>
          </a:p>
        </p:txBody>
      </p:sp>
      <p:sp>
        <p:nvSpPr>
          <p:cNvPr id="31" name="TextBox 30"/>
          <p:cNvSpPr txBox="1"/>
          <p:nvPr/>
        </p:nvSpPr>
        <p:spPr>
          <a:xfrm>
            <a:off x="2853932" y="826566"/>
            <a:ext cx="2480068" cy="369332"/>
          </a:xfrm>
          <a:prstGeom prst="rect">
            <a:avLst/>
          </a:prstGeom>
          <a:noFill/>
        </p:spPr>
        <p:txBody>
          <a:bodyPr wrap="square" rtlCol="0">
            <a:spAutoFit/>
          </a:bodyPr>
          <a:lstStyle/>
          <a:p>
            <a:r>
              <a:rPr lang="en-US" dirty="0">
                <a:solidFill>
                  <a:srgbClr val="583F34"/>
                </a:solidFill>
              </a:rPr>
              <a:t>Time: minutes</a:t>
            </a:r>
          </a:p>
        </p:txBody>
      </p:sp>
      <p:sp>
        <p:nvSpPr>
          <p:cNvPr id="2" name="Rectangle 1"/>
          <p:cNvSpPr/>
          <p:nvPr/>
        </p:nvSpPr>
        <p:spPr>
          <a:xfrm>
            <a:off x="282908" y="3454961"/>
            <a:ext cx="3511170" cy="1815882"/>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FL Doodle Sheet</a:t>
            </a: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b="1" dirty="0">
                <a:solidFill>
                  <a:srgbClr val="583F34"/>
                </a:solidFill>
              </a:rPr>
              <a:t>These series of questions </a:t>
            </a:r>
          </a:p>
          <a:p>
            <a:pPr marL="0" indent="0">
              <a:buNone/>
            </a:pPr>
            <a:r>
              <a:rPr lang="en-US" sz="1600" dirty="0">
                <a:solidFill>
                  <a:srgbClr val="583F34"/>
                </a:solidFill>
              </a:rPr>
              <a:t>				&lt;continued on next slide&gt;</a:t>
            </a:r>
          </a:p>
        </p:txBody>
      </p:sp>
      <p:grpSp>
        <p:nvGrpSpPr>
          <p:cNvPr id="22" name="Group 21"/>
          <p:cNvGrpSpPr/>
          <p:nvPr/>
        </p:nvGrpSpPr>
        <p:grpSpPr>
          <a:xfrm>
            <a:off x="282908" y="1060839"/>
            <a:ext cx="2571024" cy="2190241"/>
            <a:chOff x="1029484" y="1311626"/>
            <a:chExt cx="2571024" cy="2190241"/>
          </a:xfrm>
          <a:noFill/>
        </p:grpSpPr>
        <p:sp>
          <p:nvSpPr>
            <p:cNvPr id="23"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5" name="Rectangle 24"/>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6" name="Rectangle 25"/>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2584352937"/>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TextBox 3"/>
          <p:cNvSpPr txBox="1">
            <a:spLocks noChangeArrowheads="1"/>
          </p:cNvSpPr>
          <p:nvPr/>
        </p:nvSpPr>
        <p:spPr bwMode="auto">
          <a:xfrm>
            <a:off x="1543558" y="5510893"/>
            <a:ext cx="7536656" cy="646331"/>
          </a:xfrm>
          <a:prstGeom prst="rect">
            <a:avLst/>
          </a:prstGeom>
          <a:noFill/>
          <a:ln w="9525">
            <a:noFill/>
            <a:miter lim="800000"/>
            <a:headEnd/>
            <a:tailEnd/>
          </a:ln>
        </p:spPr>
        <p:txBody>
          <a:bodyPr wrap="square">
            <a:spAutoFit/>
          </a:bodyPr>
          <a:lstStyle/>
          <a:p>
            <a:r>
              <a:rPr lang="en-US" sz="3600" dirty="0">
                <a:latin typeface="Arial" panose="020B0604020202020204" pitchFamily="34" charset="0"/>
                <a:cs typeface="Arial" panose="020B0604020202020204" pitchFamily="34" charset="0"/>
              </a:rPr>
              <a:t>Record your ideas in Doodle Box F</a:t>
            </a:r>
          </a:p>
        </p:txBody>
      </p:sp>
      <p:pic>
        <p:nvPicPr>
          <p:cNvPr id="2" name="Picture 1">
            <a:extLst>
              <a:ext uri="{FF2B5EF4-FFF2-40B4-BE49-F238E27FC236}">
                <a16:creationId xmlns:a16="http://schemas.microsoft.com/office/drawing/2014/main" xmlns="" id="{1A6C53BD-3C11-43DF-BA12-5BAF048627B4}"/>
              </a:ext>
            </a:extLst>
          </p:cNvPr>
          <p:cNvPicPr>
            <a:picLocks noChangeAspect="1"/>
          </p:cNvPicPr>
          <p:nvPr/>
        </p:nvPicPr>
        <p:blipFill>
          <a:blip r:embed="rId3"/>
          <a:stretch>
            <a:fillRect/>
          </a:stretch>
        </p:blipFill>
        <p:spPr>
          <a:xfrm>
            <a:off x="533400" y="700776"/>
            <a:ext cx="1304657" cy="932769"/>
          </a:xfrm>
          <a:prstGeom prst="rect">
            <a:avLst/>
          </a:prstGeom>
        </p:spPr>
      </p:pic>
      <p:pic>
        <p:nvPicPr>
          <p:cNvPr id="3" name="Picture 2">
            <a:extLst>
              <a:ext uri="{FF2B5EF4-FFF2-40B4-BE49-F238E27FC236}">
                <a16:creationId xmlns:a16="http://schemas.microsoft.com/office/drawing/2014/main" xmlns="" id="{97E56850-3CCB-4265-8B9C-548E0AAFC395}"/>
              </a:ext>
            </a:extLst>
          </p:cNvPr>
          <p:cNvPicPr>
            <a:picLocks noChangeAspect="1"/>
          </p:cNvPicPr>
          <p:nvPr/>
        </p:nvPicPr>
        <p:blipFill>
          <a:blip r:embed="rId4"/>
          <a:stretch>
            <a:fillRect/>
          </a:stretch>
        </p:blipFill>
        <p:spPr>
          <a:xfrm>
            <a:off x="533400" y="5468316"/>
            <a:ext cx="676715" cy="688908"/>
          </a:xfrm>
          <a:prstGeom prst="rect">
            <a:avLst/>
          </a:prstGeom>
        </p:spPr>
      </p:pic>
      <p:sp>
        <p:nvSpPr>
          <p:cNvPr id="4" name="TextBox 3">
            <a:extLst>
              <a:ext uri="{FF2B5EF4-FFF2-40B4-BE49-F238E27FC236}">
                <a16:creationId xmlns:a16="http://schemas.microsoft.com/office/drawing/2014/main" xmlns="" id="{8CC9B96A-9892-4FD8-B1F5-7756123251D0}"/>
              </a:ext>
            </a:extLst>
          </p:cNvPr>
          <p:cNvSpPr txBox="1"/>
          <p:nvPr/>
        </p:nvSpPr>
        <p:spPr>
          <a:xfrm>
            <a:off x="2303278" y="672525"/>
            <a:ext cx="6324600" cy="769441"/>
          </a:xfrm>
          <a:prstGeom prst="rect">
            <a:avLst/>
          </a:prstGeom>
          <a:noFill/>
        </p:spPr>
        <p:txBody>
          <a:bodyPr wrap="square" rtlCol="0">
            <a:spAutoFit/>
          </a:bodyPr>
          <a:lstStyle/>
          <a:p>
            <a:r>
              <a:rPr lang="en-US" sz="4400" i="1" dirty="0">
                <a:solidFill>
                  <a:prstClr val="black"/>
                </a:solidFill>
                <a:latin typeface="Arial" panose="020B0604020202020204" pitchFamily="34" charset="0"/>
                <a:ea typeface="+mj-ea"/>
                <a:cs typeface="Arial" panose="020B0604020202020204" pitchFamily="34" charset="0"/>
              </a:rPr>
              <a:t>What does the heart do?</a:t>
            </a:r>
            <a:endParaRPr lang="en-US" i="1" dirty="0"/>
          </a:p>
        </p:txBody>
      </p:sp>
      <p:pic>
        <p:nvPicPr>
          <p:cNvPr id="7" name="Picture 2" descr="eart-rate, EKG (ecg), Heart Beat"/>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3352800" y="2062998"/>
            <a:ext cx="3056066" cy="28268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9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TextBox 3"/>
          <p:cNvSpPr txBox="1">
            <a:spLocks noChangeArrowheads="1"/>
          </p:cNvSpPr>
          <p:nvPr/>
        </p:nvSpPr>
        <p:spPr bwMode="auto">
          <a:xfrm>
            <a:off x="1543558" y="5510893"/>
            <a:ext cx="7536656" cy="646331"/>
          </a:xfrm>
          <a:prstGeom prst="rect">
            <a:avLst/>
          </a:prstGeom>
          <a:noFill/>
          <a:ln w="9525">
            <a:noFill/>
            <a:miter lim="800000"/>
            <a:headEnd/>
            <a:tailEnd/>
          </a:ln>
        </p:spPr>
        <p:txBody>
          <a:bodyPr wrap="square">
            <a:spAutoFit/>
          </a:bodyPr>
          <a:lstStyle/>
          <a:p>
            <a:r>
              <a:rPr lang="en-US" sz="3600" dirty="0">
                <a:latin typeface="Arial" panose="020B0604020202020204" pitchFamily="34" charset="0"/>
                <a:cs typeface="Arial" panose="020B0604020202020204" pitchFamily="34" charset="0"/>
              </a:rPr>
              <a:t>Record your ideas in Doodle Box G</a:t>
            </a:r>
          </a:p>
        </p:txBody>
      </p:sp>
      <p:pic>
        <p:nvPicPr>
          <p:cNvPr id="2" name="Picture 1">
            <a:extLst>
              <a:ext uri="{FF2B5EF4-FFF2-40B4-BE49-F238E27FC236}">
                <a16:creationId xmlns:a16="http://schemas.microsoft.com/office/drawing/2014/main" xmlns="" id="{1A6C53BD-3C11-43DF-BA12-5BAF048627B4}"/>
              </a:ext>
            </a:extLst>
          </p:cNvPr>
          <p:cNvPicPr>
            <a:picLocks noChangeAspect="1"/>
          </p:cNvPicPr>
          <p:nvPr/>
        </p:nvPicPr>
        <p:blipFill>
          <a:blip r:embed="rId3"/>
          <a:stretch>
            <a:fillRect/>
          </a:stretch>
        </p:blipFill>
        <p:spPr>
          <a:xfrm>
            <a:off x="533400" y="700776"/>
            <a:ext cx="1304657" cy="932769"/>
          </a:xfrm>
          <a:prstGeom prst="rect">
            <a:avLst/>
          </a:prstGeom>
        </p:spPr>
      </p:pic>
      <p:pic>
        <p:nvPicPr>
          <p:cNvPr id="3" name="Picture 2">
            <a:extLst>
              <a:ext uri="{FF2B5EF4-FFF2-40B4-BE49-F238E27FC236}">
                <a16:creationId xmlns:a16="http://schemas.microsoft.com/office/drawing/2014/main" xmlns="" id="{97E56850-3CCB-4265-8B9C-548E0AAFC395}"/>
              </a:ext>
            </a:extLst>
          </p:cNvPr>
          <p:cNvPicPr>
            <a:picLocks noChangeAspect="1"/>
          </p:cNvPicPr>
          <p:nvPr/>
        </p:nvPicPr>
        <p:blipFill>
          <a:blip r:embed="rId4"/>
          <a:stretch>
            <a:fillRect/>
          </a:stretch>
        </p:blipFill>
        <p:spPr>
          <a:xfrm>
            <a:off x="533400" y="5468316"/>
            <a:ext cx="676715" cy="688908"/>
          </a:xfrm>
          <a:prstGeom prst="rect">
            <a:avLst/>
          </a:prstGeom>
        </p:spPr>
      </p:pic>
      <p:sp>
        <p:nvSpPr>
          <p:cNvPr id="4" name="TextBox 3">
            <a:extLst>
              <a:ext uri="{FF2B5EF4-FFF2-40B4-BE49-F238E27FC236}">
                <a16:creationId xmlns:a16="http://schemas.microsoft.com/office/drawing/2014/main" xmlns="" id="{8CC9B96A-9892-4FD8-B1F5-7756123251D0}"/>
              </a:ext>
            </a:extLst>
          </p:cNvPr>
          <p:cNvSpPr txBox="1"/>
          <p:nvPr/>
        </p:nvSpPr>
        <p:spPr>
          <a:xfrm>
            <a:off x="2438400" y="400190"/>
            <a:ext cx="4876800" cy="1446550"/>
          </a:xfrm>
          <a:prstGeom prst="rect">
            <a:avLst/>
          </a:prstGeom>
          <a:noFill/>
        </p:spPr>
        <p:txBody>
          <a:bodyPr wrap="square" rtlCol="0">
            <a:spAutoFit/>
          </a:bodyPr>
          <a:lstStyle/>
          <a:p>
            <a:r>
              <a:rPr lang="en-US" sz="4400" i="1" dirty="0">
                <a:solidFill>
                  <a:prstClr val="black"/>
                </a:solidFill>
                <a:latin typeface="Arial" panose="020B0604020202020204" pitchFamily="34" charset="0"/>
                <a:ea typeface="+mj-ea"/>
                <a:cs typeface="Arial" panose="020B0604020202020204" pitchFamily="34" charset="0"/>
              </a:rPr>
              <a:t>Where is the heart pumping blood to?</a:t>
            </a:r>
            <a:endParaRPr lang="en-US" sz="4400" i="1" dirty="0"/>
          </a:p>
        </p:txBody>
      </p:sp>
      <p:pic>
        <p:nvPicPr>
          <p:cNvPr id="7" name="Picture 2" descr="eart-rate, EKG (ecg), Heart Beat"/>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3352800" y="2062998"/>
            <a:ext cx="3056066" cy="2826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02799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9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TextBox 3"/>
          <p:cNvSpPr txBox="1">
            <a:spLocks noChangeArrowheads="1"/>
          </p:cNvSpPr>
          <p:nvPr/>
        </p:nvSpPr>
        <p:spPr bwMode="auto">
          <a:xfrm>
            <a:off x="1543558" y="5510893"/>
            <a:ext cx="7536656" cy="646331"/>
          </a:xfrm>
          <a:prstGeom prst="rect">
            <a:avLst/>
          </a:prstGeom>
          <a:noFill/>
          <a:ln w="9525">
            <a:noFill/>
            <a:miter lim="800000"/>
            <a:headEnd/>
            <a:tailEnd/>
          </a:ln>
        </p:spPr>
        <p:txBody>
          <a:bodyPr wrap="square">
            <a:spAutoFit/>
          </a:bodyPr>
          <a:lstStyle/>
          <a:p>
            <a:r>
              <a:rPr lang="en-US" sz="3600" dirty="0">
                <a:latin typeface="Arial" panose="020B0604020202020204" pitchFamily="34" charset="0"/>
                <a:cs typeface="Arial" panose="020B0604020202020204" pitchFamily="34" charset="0"/>
              </a:rPr>
              <a:t>Record your ideas in Doodle Box H</a:t>
            </a:r>
          </a:p>
        </p:txBody>
      </p:sp>
      <p:pic>
        <p:nvPicPr>
          <p:cNvPr id="38917" name="Picture 5" descr="MC900366618[1]"/>
          <p:cNvPicPr>
            <a:picLocks noChangeAspect="1" noChangeArrowheads="1"/>
          </p:cNvPicPr>
          <p:nvPr/>
        </p:nvPicPr>
        <p:blipFill>
          <a:blip r:embed="rId3"/>
          <a:srcRect/>
          <a:stretch>
            <a:fillRect/>
          </a:stretch>
        </p:blipFill>
        <p:spPr bwMode="auto">
          <a:xfrm rot="540605">
            <a:off x="2933639" y="2251623"/>
            <a:ext cx="2536836" cy="2631910"/>
          </a:xfrm>
          <a:prstGeom prst="rect">
            <a:avLst/>
          </a:prstGeom>
          <a:noFill/>
        </p:spPr>
      </p:pic>
      <p:pic>
        <p:nvPicPr>
          <p:cNvPr id="2" name="Picture 1">
            <a:extLst>
              <a:ext uri="{FF2B5EF4-FFF2-40B4-BE49-F238E27FC236}">
                <a16:creationId xmlns:a16="http://schemas.microsoft.com/office/drawing/2014/main" xmlns="" id="{1A6C53BD-3C11-43DF-BA12-5BAF048627B4}"/>
              </a:ext>
            </a:extLst>
          </p:cNvPr>
          <p:cNvPicPr>
            <a:picLocks noChangeAspect="1"/>
          </p:cNvPicPr>
          <p:nvPr/>
        </p:nvPicPr>
        <p:blipFill>
          <a:blip r:embed="rId4"/>
          <a:stretch>
            <a:fillRect/>
          </a:stretch>
        </p:blipFill>
        <p:spPr>
          <a:xfrm>
            <a:off x="533400" y="700776"/>
            <a:ext cx="1304657" cy="932769"/>
          </a:xfrm>
          <a:prstGeom prst="rect">
            <a:avLst/>
          </a:prstGeom>
        </p:spPr>
      </p:pic>
      <p:pic>
        <p:nvPicPr>
          <p:cNvPr id="3" name="Picture 2">
            <a:extLst>
              <a:ext uri="{FF2B5EF4-FFF2-40B4-BE49-F238E27FC236}">
                <a16:creationId xmlns:a16="http://schemas.microsoft.com/office/drawing/2014/main" xmlns="" id="{97E56850-3CCB-4265-8B9C-548E0AAFC395}"/>
              </a:ext>
            </a:extLst>
          </p:cNvPr>
          <p:cNvPicPr>
            <a:picLocks noChangeAspect="1"/>
          </p:cNvPicPr>
          <p:nvPr/>
        </p:nvPicPr>
        <p:blipFill>
          <a:blip r:embed="rId5"/>
          <a:stretch>
            <a:fillRect/>
          </a:stretch>
        </p:blipFill>
        <p:spPr>
          <a:xfrm>
            <a:off x="533400" y="5468316"/>
            <a:ext cx="676715" cy="688908"/>
          </a:xfrm>
          <a:prstGeom prst="rect">
            <a:avLst/>
          </a:prstGeom>
        </p:spPr>
      </p:pic>
      <p:sp>
        <p:nvSpPr>
          <p:cNvPr id="4" name="TextBox 3">
            <a:extLst>
              <a:ext uri="{FF2B5EF4-FFF2-40B4-BE49-F238E27FC236}">
                <a16:creationId xmlns:a16="http://schemas.microsoft.com/office/drawing/2014/main" xmlns="" id="{8CC9B96A-9892-4FD8-B1F5-7756123251D0}"/>
              </a:ext>
            </a:extLst>
          </p:cNvPr>
          <p:cNvSpPr txBox="1"/>
          <p:nvPr/>
        </p:nvSpPr>
        <p:spPr>
          <a:xfrm>
            <a:off x="2303278" y="672525"/>
            <a:ext cx="6688322" cy="769441"/>
          </a:xfrm>
          <a:prstGeom prst="rect">
            <a:avLst/>
          </a:prstGeom>
          <a:noFill/>
        </p:spPr>
        <p:txBody>
          <a:bodyPr wrap="square" rtlCol="0">
            <a:spAutoFit/>
          </a:bodyPr>
          <a:lstStyle/>
          <a:p>
            <a:r>
              <a:rPr lang="en-US" sz="4400" i="1" dirty="0">
                <a:solidFill>
                  <a:prstClr val="black"/>
                </a:solidFill>
                <a:latin typeface="Arial" panose="020B0604020202020204" pitchFamily="34" charset="0"/>
                <a:ea typeface="+mj-ea"/>
                <a:cs typeface="Arial" panose="020B0604020202020204" pitchFamily="34" charset="0"/>
              </a:rPr>
              <a:t>Why do cells need blood?</a:t>
            </a:r>
            <a:endParaRPr lang="en-US" i="1" dirty="0"/>
          </a:p>
        </p:txBody>
      </p:sp>
    </p:spTree>
    <p:extLst>
      <p:ext uri="{BB962C8B-B14F-4D97-AF65-F5344CB8AC3E}">
        <p14:creationId xmlns:p14="http://schemas.microsoft.com/office/powerpoint/2010/main" val="41584102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9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89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8C8E8648-FE7A-4010-BEA2-8465D0E5EDBE}"/>
              </a:ext>
            </a:extLst>
          </p:cNvPr>
          <p:cNvSpPr txBox="1"/>
          <p:nvPr/>
        </p:nvSpPr>
        <p:spPr>
          <a:xfrm>
            <a:off x="1676400" y="457200"/>
            <a:ext cx="7467600" cy="1754326"/>
          </a:xfrm>
          <a:prstGeom prst="rect">
            <a:avLst/>
          </a:prstGeom>
          <a:noFill/>
        </p:spPr>
        <p:txBody>
          <a:bodyPr wrap="square" rtlCol="0">
            <a:spAutoFit/>
          </a:bodyPr>
          <a:lstStyle/>
          <a:p>
            <a:r>
              <a:rPr lang="en-US" sz="3600" i="1" dirty="0">
                <a:latin typeface="Arial" panose="020B0604020202020204" pitchFamily="34" charset="0"/>
                <a:cs typeface="Arial" panose="020B0604020202020204" pitchFamily="34" charset="0"/>
              </a:rPr>
              <a:t>Which of these materials (</a:t>
            </a:r>
            <a:r>
              <a:rPr lang="en-US" sz="3600" b="1" i="1" dirty="0">
                <a:latin typeface="Arial" panose="020B0604020202020204" pitchFamily="34" charset="0"/>
                <a:cs typeface="Arial" panose="020B0604020202020204" pitchFamily="34" charset="0"/>
              </a:rPr>
              <a:t>nutrients, water, oxygen</a:t>
            </a:r>
            <a:r>
              <a:rPr lang="en-US" sz="3600" i="1" dirty="0">
                <a:latin typeface="Arial" panose="020B0604020202020204" pitchFamily="34" charset="0"/>
                <a:cs typeface="Arial" panose="020B0604020202020204" pitchFamily="34" charset="0"/>
              </a:rPr>
              <a:t>) would a cell need more of during exercise?</a:t>
            </a:r>
          </a:p>
        </p:txBody>
      </p:sp>
      <p:pic>
        <p:nvPicPr>
          <p:cNvPr id="5" name="Picture 4">
            <a:extLst>
              <a:ext uri="{FF2B5EF4-FFF2-40B4-BE49-F238E27FC236}">
                <a16:creationId xmlns:a16="http://schemas.microsoft.com/office/drawing/2014/main" xmlns="" id="{1D729DA8-140F-4E41-B126-7399D5E89FB2}"/>
              </a:ext>
            </a:extLst>
          </p:cNvPr>
          <p:cNvPicPr>
            <a:picLocks noChangeAspect="1"/>
          </p:cNvPicPr>
          <p:nvPr/>
        </p:nvPicPr>
        <p:blipFill>
          <a:blip r:embed="rId3"/>
          <a:stretch>
            <a:fillRect/>
          </a:stretch>
        </p:blipFill>
        <p:spPr>
          <a:xfrm>
            <a:off x="152400" y="695742"/>
            <a:ext cx="1304657" cy="938162"/>
          </a:xfrm>
          <a:prstGeom prst="rect">
            <a:avLst/>
          </a:prstGeom>
        </p:spPr>
      </p:pic>
      <p:sp>
        <p:nvSpPr>
          <p:cNvPr id="10" name="TextBox 3">
            <a:extLst>
              <a:ext uri="{FF2B5EF4-FFF2-40B4-BE49-F238E27FC236}">
                <a16:creationId xmlns:a16="http://schemas.microsoft.com/office/drawing/2014/main" xmlns="" id="{D91D1EC2-9135-406F-9187-8ED972B2DBEA}"/>
              </a:ext>
            </a:extLst>
          </p:cNvPr>
          <p:cNvSpPr txBox="1">
            <a:spLocks noChangeArrowheads="1"/>
          </p:cNvSpPr>
          <p:nvPr/>
        </p:nvSpPr>
        <p:spPr bwMode="auto">
          <a:xfrm>
            <a:off x="1676400" y="2551187"/>
            <a:ext cx="7536656" cy="646331"/>
          </a:xfrm>
          <a:prstGeom prst="rect">
            <a:avLst/>
          </a:prstGeom>
          <a:noFill/>
          <a:ln w="9525">
            <a:noFill/>
            <a:miter lim="800000"/>
            <a:headEnd/>
            <a:tailEnd/>
          </a:ln>
        </p:spPr>
        <p:txBody>
          <a:bodyPr wrap="square">
            <a:spAutoFit/>
          </a:bodyPr>
          <a:lstStyle/>
          <a:p>
            <a:r>
              <a:rPr lang="en-US" sz="3600" dirty="0">
                <a:latin typeface="Arial" panose="020B0604020202020204" pitchFamily="34" charset="0"/>
                <a:cs typeface="Arial" panose="020B0604020202020204" pitchFamily="34" charset="0"/>
              </a:rPr>
              <a:t>Record your ideas in Doodle Box I</a:t>
            </a:r>
          </a:p>
        </p:txBody>
      </p:sp>
      <p:pic>
        <p:nvPicPr>
          <p:cNvPr id="6" name="Picture 5">
            <a:extLst>
              <a:ext uri="{FF2B5EF4-FFF2-40B4-BE49-F238E27FC236}">
                <a16:creationId xmlns:a16="http://schemas.microsoft.com/office/drawing/2014/main" xmlns="" id="{3CC8EE73-A26E-40ED-BA11-E9E3A3E6DCB1}"/>
              </a:ext>
            </a:extLst>
          </p:cNvPr>
          <p:cNvPicPr>
            <a:picLocks noChangeAspect="1"/>
          </p:cNvPicPr>
          <p:nvPr/>
        </p:nvPicPr>
        <p:blipFill>
          <a:blip r:embed="rId4"/>
          <a:stretch>
            <a:fillRect/>
          </a:stretch>
        </p:blipFill>
        <p:spPr>
          <a:xfrm>
            <a:off x="685800" y="2622797"/>
            <a:ext cx="676715" cy="688908"/>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8C8E8648-FE7A-4010-BEA2-8465D0E5EDBE}"/>
              </a:ext>
            </a:extLst>
          </p:cNvPr>
          <p:cNvSpPr txBox="1"/>
          <p:nvPr/>
        </p:nvSpPr>
        <p:spPr>
          <a:xfrm>
            <a:off x="1532021" y="967940"/>
            <a:ext cx="7467600" cy="646331"/>
          </a:xfrm>
          <a:prstGeom prst="rect">
            <a:avLst/>
          </a:prstGeom>
          <a:noFill/>
        </p:spPr>
        <p:txBody>
          <a:bodyPr wrap="square" rtlCol="0">
            <a:spAutoFit/>
          </a:bodyPr>
          <a:lstStyle/>
          <a:p>
            <a:r>
              <a:rPr lang="en-US" sz="3600" i="1" dirty="0">
                <a:latin typeface="Arial" panose="020B0604020202020204" pitchFamily="34" charset="0"/>
                <a:cs typeface="Arial" panose="020B0604020202020204" pitchFamily="34" charset="0"/>
              </a:rPr>
              <a:t>Why do they need these materials?</a:t>
            </a:r>
            <a:endParaRPr lang="en-US" sz="36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xmlns="" id="{1D729DA8-140F-4E41-B126-7399D5E89FB2}"/>
              </a:ext>
            </a:extLst>
          </p:cNvPr>
          <p:cNvPicPr>
            <a:picLocks noChangeAspect="1"/>
          </p:cNvPicPr>
          <p:nvPr/>
        </p:nvPicPr>
        <p:blipFill>
          <a:blip r:embed="rId3"/>
          <a:stretch>
            <a:fillRect/>
          </a:stretch>
        </p:blipFill>
        <p:spPr>
          <a:xfrm>
            <a:off x="152400" y="695742"/>
            <a:ext cx="1304657" cy="938162"/>
          </a:xfrm>
          <a:prstGeom prst="rect">
            <a:avLst/>
          </a:prstGeom>
        </p:spPr>
      </p:pic>
      <p:sp>
        <p:nvSpPr>
          <p:cNvPr id="10" name="TextBox 3">
            <a:extLst>
              <a:ext uri="{FF2B5EF4-FFF2-40B4-BE49-F238E27FC236}">
                <a16:creationId xmlns:a16="http://schemas.microsoft.com/office/drawing/2014/main" xmlns="" id="{D91D1EC2-9135-406F-9187-8ED972B2DBEA}"/>
              </a:ext>
            </a:extLst>
          </p:cNvPr>
          <p:cNvSpPr txBox="1">
            <a:spLocks noChangeArrowheads="1"/>
          </p:cNvSpPr>
          <p:nvPr/>
        </p:nvSpPr>
        <p:spPr bwMode="auto">
          <a:xfrm>
            <a:off x="1530697" y="2622797"/>
            <a:ext cx="7566054" cy="646331"/>
          </a:xfrm>
          <a:prstGeom prst="rect">
            <a:avLst/>
          </a:prstGeom>
          <a:noFill/>
          <a:ln w="9525">
            <a:noFill/>
            <a:miter lim="800000"/>
            <a:headEnd/>
            <a:tailEnd/>
          </a:ln>
        </p:spPr>
        <p:txBody>
          <a:bodyPr wrap="square">
            <a:spAutoFit/>
          </a:bodyPr>
          <a:lstStyle/>
          <a:p>
            <a:r>
              <a:rPr lang="en-US" sz="3600" dirty="0">
                <a:latin typeface="Arial" panose="020B0604020202020204" pitchFamily="34" charset="0"/>
                <a:cs typeface="Arial" panose="020B0604020202020204" pitchFamily="34" charset="0"/>
              </a:rPr>
              <a:t>Record your ideas in Doodle Box I</a:t>
            </a:r>
          </a:p>
        </p:txBody>
      </p:sp>
      <p:pic>
        <p:nvPicPr>
          <p:cNvPr id="6" name="Picture 5">
            <a:extLst>
              <a:ext uri="{FF2B5EF4-FFF2-40B4-BE49-F238E27FC236}">
                <a16:creationId xmlns:a16="http://schemas.microsoft.com/office/drawing/2014/main" xmlns="" id="{3CC8EE73-A26E-40ED-BA11-E9E3A3E6DCB1}"/>
              </a:ext>
            </a:extLst>
          </p:cNvPr>
          <p:cNvPicPr>
            <a:picLocks noChangeAspect="1"/>
          </p:cNvPicPr>
          <p:nvPr/>
        </p:nvPicPr>
        <p:blipFill>
          <a:blip r:embed="rId4"/>
          <a:stretch>
            <a:fillRect/>
          </a:stretch>
        </p:blipFill>
        <p:spPr>
          <a:xfrm>
            <a:off x="609600" y="2622796"/>
            <a:ext cx="679355" cy="691595"/>
          </a:xfrm>
          <a:prstGeom prst="rect">
            <a:avLst/>
          </a:prstGeom>
        </p:spPr>
      </p:pic>
      <p:pic>
        <p:nvPicPr>
          <p:cNvPr id="2" name="Picture 1">
            <a:extLst>
              <a:ext uri="{FF2B5EF4-FFF2-40B4-BE49-F238E27FC236}">
                <a16:creationId xmlns:a16="http://schemas.microsoft.com/office/drawing/2014/main" xmlns="" id="{3B961484-4090-4B55-928D-FA03506428D4}"/>
              </a:ext>
            </a:extLst>
          </p:cNvPr>
          <p:cNvPicPr>
            <a:picLocks noChangeAspect="1"/>
          </p:cNvPicPr>
          <p:nvPr/>
        </p:nvPicPr>
        <p:blipFill>
          <a:blip r:embed="rId5"/>
          <a:stretch>
            <a:fillRect/>
          </a:stretch>
        </p:blipFill>
        <p:spPr>
          <a:xfrm>
            <a:off x="515098" y="4419600"/>
            <a:ext cx="847417" cy="1072989"/>
          </a:xfrm>
          <a:prstGeom prst="rect">
            <a:avLst/>
          </a:prstGeom>
        </p:spPr>
      </p:pic>
      <p:sp>
        <p:nvSpPr>
          <p:cNvPr id="9" name="TextBox 3">
            <a:extLst>
              <a:ext uri="{FF2B5EF4-FFF2-40B4-BE49-F238E27FC236}">
                <a16:creationId xmlns:a16="http://schemas.microsoft.com/office/drawing/2014/main" xmlns="" id="{9570D0F6-2269-4FD0-B6A8-B0D55B33D0D7}"/>
              </a:ext>
            </a:extLst>
          </p:cNvPr>
          <p:cNvSpPr txBox="1">
            <a:spLocks noChangeArrowheads="1"/>
          </p:cNvSpPr>
          <p:nvPr/>
        </p:nvSpPr>
        <p:spPr bwMode="auto">
          <a:xfrm>
            <a:off x="1828800" y="4414012"/>
            <a:ext cx="6800102" cy="646331"/>
          </a:xfrm>
          <a:prstGeom prst="rect">
            <a:avLst/>
          </a:prstGeom>
          <a:noFill/>
          <a:ln w="9525">
            <a:noFill/>
            <a:miter lim="800000"/>
            <a:headEnd/>
            <a:tailEnd/>
          </a:ln>
        </p:spPr>
        <p:txBody>
          <a:bodyPr wrap="square">
            <a:spAutoFit/>
          </a:bodyPr>
          <a:lstStyle/>
          <a:p>
            <a:r>
              <a:rPr lang="en-US" sz="3600" dirty="0">
                <a:latin typeface="Arial" panose="020B0604020202020204" pitchFamily="34" charset="0"/>
                <a:cs typeface="Arial" panose="020B0604020202020204" pitchFamily="34" charset="0"/>
              </a:rPr>
              <a:t>Share your ideas with a partner</a:t>
            </a:r>
          </a:p>
        </p:txBody>
      </p:sp>
    </p:spTree>
    <p:extLst>
      <p:ext uri="{BB962C8B-B14F-4D97-AF65-F5344CB8AC3E}">
        <p14:creationId xmlns:p14="http://schemas.microsoft.com/office/powerpoint/2010/main" val="29105768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t>How to use these slides…</a:t>
            </a:r>
            <a:endParaRPr sz="2400" dirty="0"/>
          </a:p>
        </p:txBody>
      </p:sp>
      <p:sp>
        <p:nvSpPr>
          <p:cNvPr id="4" name="Shape 166"/>
          <p:cNvSpPr/>
          <p:nvPr/>
        </p:nvSpPr>
        <p:spPr>
          <a:xfrm>
            <a:off x="204697" y="756561"/>
            <a:ext cx="8882859" cy="5421998"/>
          </a:xfrm>
          <a:prstGeom prst="rect">
            <a:avLst/>
          </a:prstGeom>
          <a:ln w="12700">
            <a:miter lim="400000"/>
          </a:ln>
          <a:extLst>
            <a:ext uri="{C572A759-6A51-4108-AA02-DFA0A04FC94B}">
              <ma14:wrappingTextBoxFlag xmlns:ma14="http://schemas.microsoft.com/office/mac/drawingml/2011/main" val="1"/>
            </a:ext>
          </a:extLst>
        </p:spPr>
        <p:txBody>
          <a:bodyPr wrap="square" lIns="50800" tIns="50800" rIns="50800" bIns="50800" anchor="ctr">
            <a:spAutoFit/>
          </a:bodyPr>
          <a:lstStyle/>
          <a:p>
            <a:pPr>
              <a:spcBef>
                <a:spcPts val="800"/>
              </a:spcBef>
              <a:defRPr sz="2100">
                <a:solidFill>
                  <a:srgbClr val="573F34"/>
                </a:solidFill>
                <a:latin typeface="Arial"/>
                <a:ea typeface="Arial"/>
                <a:cs typeface="Arial"/>
                <a:sym typeface="Arial"/>
              </a:defRPr>
            </a:pPr>
            <a:r>
              <a:rPr sz="1300" dirty="0">
                <a:solidFill>
                  <a:srgbClr val="583F34"/>
                </a:solidFill>
              </a:rPr>
              <a:t>The following presentation </a:t>
            </a:r>
            <a:r>
              <a:rPr lang="en-US" sz="1300" dirty="0">
                <a:solidFill>
                  <a:srgbClr val="583F34"/>
                </a:solidFill>
              </a:rPr>
              <a:t>was </a:t>
            </a:r>
            <a:r>
              <a:rPr sz="1300" dirty="0">
                <a:solidFill>
                  <a:srgbClr val="583F34"/>
                </a:solidFill>
              </a:rPr>
              <a:t>designed to support the implementation of the MBER</a:t>
            </a:r>
            <a:r>
              <a:rPr lang="en-US" sz="1300" dirty="0">
                <a:solidFill>
                  <a:srgbClr val="583F34"/>
                </a:solidFill>
              </a:rPr>
              <a:t>-Biology</a:t>
            </a:r>
            <a:r>
              <a:rPr sz="1300" dirty="0">
                <a:solidFill>
                  <a:srgbClr val="583F34"/>
                </a:solidFill>
              </a:rPr>
              <a:t> curriculum—a student-centered sense-making classroom.</a:t>
            </a:r>
            <a:r>
              <a:rPr lang="en-US" sz="1300" dirty="0">
                <a:solidFill>
                  <a:srgbClr val="583F34"/>
                </a:solidFill>
              </a:rPr>
              <a:t> It is </a:t>
            </a:r>
            <a:r>
              <a:rPr lang="en-US" sz="1300" u="sng" dirty="0">
                <a:solidFill>
                  <a:srgbClr val="583F34"/>
                </a:solidFill>
              </a:rPr>
              <a:t>NOT</a:t>
            </a:r>
            <a:r>
              <a:rPr lang="en-US" sz="1300" dirty="0">
                <a:solidFill>
                  <a:srgbClr val="583F34"/>
                </a:solidFill>
              </a:rPr>
              <a:t> ready to show to students in its current form.</a:t>
            </a:r>
            <a:r>
              <a:rPr sz="1300" dirty="0">
                <a:solidFill>
                  <a:srgbClr val="583F34"/>
                </a:solidFill>
              </a:rPr>
              <a:t> You will notice there are two kinds of slides.</a:t>
            </a:r>
          </a:p>
          <a:p>
            <a:pPr marL="457200" algn="l" defTabSz="457200">
              <a:spcBef>
                <a:spcPts val="800"/>
              </a:spcBef>
              <a:defRPr sz="2100">
                <a:solidFill>
                  <a:srgbClr val="573F34"/>
                </a:solidFill>
                <a:latin typeface="Arial"/>
                <a:ea typeface="Arial"/>
                <a:cs typeface="Arial"/>
                <a:sym typeface="Arial"/>
              </a:defRPr>
            </a:pPr>
            <a:r>
              <a:rPr sz="1300" dirty="0">
                <a:solidFill>
                  <a:srgbClr val="583F34"/>
                </a:solidFill>
              </a:rPr>
              <a:t>(1) </a:t>
            </a:r>
            <a:r>
              <a:rPr sz="1300" b="1" dirty="0">
                <a:solidFill>
                  <a:srgbClr val="583F34"/>
                </a:solidFill>
              </a:rPr>
              <a:t>Teacher Notes slides </a:t>
            </a:r>
            <a:r>
              <a:rPr sz="1300" dirty="0">
                <a:solidFill>
                  <a:srgbClr val="583F34"/>
                </a:solidFill>
              </a:rPr>
              <a:t>that provide information and notes for teachers and are not meant to be shown to students. These slides are marked by the colored band in the header (as displayed above on this slide).</a:t>
            </a:r>
          </a:p>
          <a:p>
            <a:pPr marL="457200" algn="l" defTabSz="457200">
              <a:spcBef>
                <a:spcPts val="800"/>
              </a:spcBef>
              <a:defRPr sz="2100">
                <a:solidFill>
                  <a:srgbClr val="573F34"/>
                </a:solidFill>
                <a:latin typeface="Arial"/>
                <a:ea typeface="Arial"/>
                <a:cs typeface="Arial"/>
                <a:sym typeface="Arial"/>
              </a:defRPr>
            </a:pPr>
            <a:r>
              <a:rPr sz="1300" dirty="0">
                <a:solidFill>
                  <a:srgbClr val="583F34"/>
                </a:solidFill>
              </a:rPr>
              <a:t>(2) </a:t>
            </a:r>
            <a:r>
              <a:rPr sz="1300" b="1" dirty="0">
                <a:solidFill>
                  <a:srgbClr val="583F34"/>
                </a:solidFill>
              </a:rPr>
              <a:t>Student slides </a:t>
            </a:r>
            <a:r>
              <a:rPr sz="1300" dirty="0">
                <a:solidFill>
                  <a:srgbClr val="583F34"/>
                </a:solidFill>
              </a:rPr>
              <a:t>designed to facilitate student sense-making as you move through the Learning Segments and are intended for use in the classroom during instruction. In the “Presenter Notes” field you will find useful information for each particular slide. </a:t>
            </a:r>
            <a:endParaRPr sz="1300" b="1" dirty="0">
              <a:solidFill>
                <a:srgbClr val="583F34"/>
              </a:solidFill>
            </a:endParaRPr>
          </a:p>
          <a:p>
            <a:pPr algn="l" defTabSz="457200">
              <a:spcBef>
                <a:spcPts val="800"/>
              </a:spcBef>
              <a:defRPr sz="2100">
                <a:solidFill>
                  <a:srgbClr val="573F34"/>
                </a:solidFill>
                <a:latin typeface="Arial"/>
                <a:ea typeface="Arial"/>
                <a:cs typeface="Arial"/>
                <a:sym typeface="Arial"/>
              </a:defRPr>
            </a:pPr>
            <a:r>
              <a:rPr sz="1300" dirty="0">
                <a:solidFill>
                  <a:srgbClr val="583F34"/>
                </a:solidFill>
              </a:rPr>
              <a:t>We have combined teacher slides and student slides so you can have </a:t>
            </a:r>
            <a:r>
              <a:rPr lang="en-US" sz="1300" dirty="0">
                <a:solidFill>
                  <a:srgbClr val="583F34"/>
                </a:solidFill>
              </a:rPr>
              <a:t>almost </a:t>
            </a:r>
            <a:r>
              <a:rPr sz="1300" dirty="0">
                <a:solidFill>
                  <a:srgbClr val="583F34"/>
                </a:solidFill>
              </a:rPr>
              <a:t>everything you need in one place as you explore the flow of each triangle. You will need to either hide</a:t>
            </a:r>
            <a:r>
              <a:rPr lang="en-US" sz="1300" dirty="0">
                <a:solidFill>
                  <a:srgbClr val="583F34"/>
                </a:solidFill>
              </a:rPr>
              <a:t> (see note below)</a:t>
            </a:r>
            <a:r>
              <a:rPr sz="1300" dirty="0">
                <a:solidFill>
                  <a:srgbClr val="583F34"/>
                </a:solidFill>
              </a:rPr>
              <a:t> or delete the </a:t>
            </a:r>
            <a:r>
              <a:rPr sz="1300" b="1" dirty="0">
                <a:solidFill>
                  <a:srgbClr val="583F34"/>
                </a:solidFill>
              </a:rPr>
              <a:t>Teacher Notes </a:t>
            </a:r>
            <a:r>
              <a:rPr sz="1300" dirty="0">
                <a:solidFill>
                  <a:srgbClr val="583F34"/>
                </a:solidFill>
              </a:rPr>
              <a:t>slides to use it as a presentation in your classroom. </a:t>
            </a:r>
          </a:p>
          <a:p>
            <a:pPr>
              <a:spcBef>
                <a:spcPts val="800"/>
              </a:spcBef>
              <a:defRPr sz="2100">
                <a:solidFill>
                  <a:srgbClr val="573F34"/>
                </a:solidFill>
                <a:latin typeface="Arial"/>
                <a:ea typeface="Arial"/>
                <a:cs typeface="Arial"/>
                <a:sym typeface="Arial"/>
              </a:defRPr>
            </a:pPr>
            <a:r>
              <a:rPr sz="1300" dirty="0">
                <a:solidFill>
                  <a:srgbClr val="583F34"/>
                </a:solidFill>
              </a:rPr>
              <a:t>This presentation </a:t>
            </a:r>
            <a:r>
              <a:rPr sz="1300" b="1" dirty="0">
                <a:solidFill>
                  <a:srgbClr val="583F34"/>
                </a:solidFill>
              </a:rPr>
              <a:t>is not meant to stand alone</a:t>
            </a:r>
            <a:r>
              <a:rPr lang="en-US" sz="1300" b="1" dirty="0">
                <a:solidFill>
                  <a:srgbClr val="583F34"/>
                </a:solidFill>
              </a:rPr>
              <a:t>,</a:t>
            </a:r>
            <a:r>
              <a:rPr lang="en-US" sz="1300" dirty="0">
                <a:solidFill>
                  <a:srgbClr val="583F34"/>
                </a:solidFill>
              </a:rPr>
              <a:t> however</a:t>
            </a:r>
            <a:r>
              <a:rPr sz="1300" dirty="0">
                <a:solidFill>
                  <a:srgbClr val="583F34"/>
                </a:solidFill>
              </a:rPr>
              <a:t>. Instead we hope you use it in conjunction with the website. As you step through the slides, reference the table on the triangle webpage</a:t>
            </a:r>
            <a:r>
              <a:rPr lang="en-US" sz="1300" dirty="0">
                <a:solidFill>
                  <a:srgbClr val="583F34"/>
                </a:solidFill>
              </a:rPr>
              <a:t> (https://www.modelbasedbiology.com/content/research-team/model-3-chemical-reactions-burning-ethanol)</a:t>
            </a:r>
            <a:r>
              <a:rPr sz="1300" dirty="0">
                <a:solidFill>
                  <a:srgbClr val="583F34"/>
                </a:solidFill>
              </a:rPr>
              <a:t>. The Learning Segments and associated resources outlined in the PowerPoint directly correspond to the Learning Segments described in the table featured on the webpage. </a:t>
            </a:r>
            <a:r>
              <a:rPr lang="en-US" sz="1300" dirty="0">
                <a:solidFill>
                  <a:srgbClr val="583F34"/>
                </a:solidFill>
              </a:rPr>
              <a:t>It may also help you to print out and have the student Doodle Sheet in front of you. </a:t>
            </a:r>
            <a:r>
              <a:rPr sz="1300" dirty="0">
                <a:solidFill>
                  <a:srgbClr val="583F34"/>
                </a:solidFill>
              </a:rPr>
              <a:t>Looking over the table as you preview the slides will help you stay oriented to the overall flow, track which resources go with the segment and access additional supports all while keeping in mind the high level goals of each learning segment and how the model is developed over the course of days. </a:t>
            </a:r>
          </a:p>
          <a:p>
            <a:pPr algn="l" defTabSz="457200">
              <a:spcBef>
                <a:spcPts val="800"/>
              </a:spcBef>
              <a:defRPr sz="2100">
                <a:solidFill>
                  <a:srgbClr val="573F34"/>
                </a:solidFill>
                <a:latin typeface="Arial"/>
                <a:ea typeface="Arial"/>
                <a:cs typeface="Arial"/>
                <a:sym typeface="Arial"/>
              </a:defRPr>
            </a:pPr>
            <a:r>
              <a:rPr sz="1300" b="1" dirty="0">
                <a:solidFill>
                  <a:srgbClr val="583F34"/>
                </a:solidFill>
              </a:rPr>
              <a:t>We expect (and hope) you will modify this presentation</a:t>
            </a:r>
            <a:r>
              <a:rPr sz="1300" dirty="0">
                <a:solidFill>
                  <a:srgbClr val="583F34"/>
                </a:solidFill>
              </a:rPr>
              <a:t> keeping in mind the MBER philosophy. As a contributor you will be part of a community that helps improve the curriculum over time. </a:t>
            </a:r>
          </a:p>
          <a:p>
            <a:pPr algn="l" defTabSz="457200">
              <a:spcBef>
                <a:spcPts val="800"/>
              </a:spcBef>
              <a:defRPr sz="2100">
                <a:solidFill>
                  <a:srgbClr val="573F34"/>
                </a:solidFill>
                <a:latin typeface="Arial"/>
                <a:ea typeface="Arial"/>
                <a:cs typeface="Arial"/>
                <a:sym typeface="Arial"/>
              </a:defRPr>
            </a:pPr>
            <a:r>
              <a:rPr sz="1300" dirty="0">
                <a:solidFill>
                  <a:srgbClr val="583F34"/>
                </a:solidFill>
              </a:rPr>
              <a:t>Thanks!</a:t>
            </a:r>
            <a:endParaRPr lang="en-US" sz="1300" dirty="0">
              <a:solidFill>
                <a:srgbClr val="583F34"/>
              </a:solidFill>
            </a:endParaRPr>
          </a:p>
          <a:p>
            <a:pPr algn="l" defTabSz="457200">
              <a:spcBef>
                <a:spcPts val="800"/>
              </a:spcBef>
              <a:defRPr sz="2100">
                <a:solidFill>
                  <a:srgbClr val="573F34"/>
                </a:solidFill>
                <a:latin typeface="Arial"/>
                <a:ea typeface="Arial"/>
                <a:cs typeface="Arial"/>
                <a:sym typeface="Arial"/>
              </a:defRPr>
            </a:pPr>
            <a:r>
              <a:rPr sz="1300" dirty="0">
                <a:solidFill>
                  <a:srgbClr val="583F34"/>
                </a:solidFill>
              </a:rPr>
              <a:t>The MBER team </a:t>
            </a:r>
          </a:p>
        </p:txBody>
      </p:sp>
    </p:spTree>
    <p:extLst>
      <p:ext uri="{BB962C8B-B14F-4D97-AF65-F5344CB8AC3E}">
        <p14:creationId xmlns:p14="http://schemas.microsoft.com/office/powerpoint/2010/main" val="2998270966"/>
      </p:ext>
    </p:extLst>
  </p:cSld>
  <p:clrMapOvr>
    <a:masterClrMapping/>
  </p:clrMapOvr>
  <p:transition xmlns:p14="http://schemas.microsoft.com/office/powerpoint/2010/mai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LS05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rPr>
              <a:t>What did we figure out?</a:t>
            </a:r>
          </a:p>
          <a:p>
            <a:pPr marL="0" indent="0">
              <a:buNone/>
            </a:pPr>
            <a:r>
              <a:rPr lang="en-US" sz="2000" b="1" dirty="0">
                <a:solidFill>
                  <a:srgbClr val="583F34"/>
                </a:solidFill>
              </a:rPr>
              <a:t> </a:t>
            </a:r>
            <a:r>
              <a:rPr lang="en-US" sz="2000" dirty="0">
                <a:solidFill>
                  <a:srgbClr val="583F34"/>
                </a:solidFill>
              </a:rPr>
              <a:t>We learned or perhaps reviewed the function of the heart which is to deliver food and oxygen to the cells for fuel for cellular respiration and thus energy.</a:t>
            </a: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FL LS01 Teacher Reflection Notes:</a:t>
            </a:r>
          </a:p>
          <a:p>
            <a:pPr marL="0" indent="0">
              <a:buNone/>
            </a:pPr>
            <a:endParaRPr lang="en-US" sz="1600" dirty="0">
              <a:solidFill>
                <a:srgbClr val="583F34"/>
              </a:solidFill>
            </a:endParaRPr>
          </a:p>
          <a:p>
            <a:pPr marL="0" indent="0">
              <a:buNone/>
            </a:pPr>
            <a:r>
              <a:rPr lang="en-US" sz="1600" i="1" dirty="0">
                <a:solidFill>
                  <a:srgbClr val="583F34"/>
                </a:solidFill>
              </a:rPr>
              <a:t>Things that went well…</a:t>
            </a:r>
          </a:p>
          <a:p>
            <a:pPr marL="0" indent="0">
              <a:buNone/>
            </a:pPr>
            <a:endParaRPr lang="en-US" sz="1600" i="1" dirty="0">
              <a:solidFill>
                <a:srgbClr val="583F34"/>
              </a:solidFill>
            </a:endParaRPr>
          </a:p>
          <a:p>
            <a:pPr marL="0" indent="0">
              <a:buNone/>
            </a:pPr>
            <a:r>
              <a:rPr lang="en-US" sz="1600" i="1" dirty="0">
                <a:solidFill>
                  <a:srgbClr val="583F34"/>
                </a:solidFill>
              </a:rPr>
              <a:t>Things I would change…</a:t>
            </a:r>
          </a:p>
          <a:p>
            <a:pPr marL="0" indent="0">
              <a:buNone/>
            </a:pPr>
            <a:endParaRPr lang="en-US" sz="1600" i="1" dirty="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814076456"/>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LS06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341052"/>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sym typeface="Wingdings" panose="05000000000000000000" pitchFamily="2" charset="2"/>
              </a:rPr>
              <a:t>QP: We ask how a body can maintain itself when it is put through extremes like the biggest loser did when he exercised.</a:t>
            </a:r>
            <a:endParaRPr lang="en-US" sz="2000" b="1" dirty="0">
              <a:solidFill>
                <a:srgbClr val="583F34"/>
              </a:solidFill>
            </a:endParaRPr>
          </a:p>
        </p:txBody>
      </p:sp>
      <p:sp>
        <p:nvSpPr>
          <p:cNvPr id="31" name="TextBox 30"/>
          <p:cNvSpPr txBox="1"/>
          <p:nvPr/>
        </p:nvSpPr>
        <p:spPr>
          <a:xfrm>
            <a:off x="2853932" y="826566"/>
            <a:ext cx="2480068" cy="369332"/>
          </a:xfrm>
          <a:prstGeom prst="rect">
            <a:avLst/>
          </a:prstGeom>
          <a:noFill/>
        </p:spPr>
        <p:txBody>
          <a:bodyPr wrap="square" rtlCol="0">
            <a:spAutoFit/>
          </a:bodyPr>
          <a:lstStyle/>
          <a:p>
            <a:r>
              <a:rPr lang="en-US" dirty="0">
                <a:solidFill>
                  <a:srgbClr val="583F34"/>
                </a:solidFill>
              </a:rPr>
              <a:t>Time: 5 minutes</a:t>
            </a:r>
          </a:p>
        </p:txBody>
      </p:sp>
      <p:sp>
        <p:nvSpPr>
          <p:cNvPr id="2" name="Rectangle 1"/>
          <p:cNvSpPr/>
          <p:nvPr/>
        </p:nvSpPr>
        <p:spPr>
          <a:xfrm>
            <a:off x="282907" y="3454961"/>
            <a:ext cx="3914751" cy="2308324"/>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FL Doodle Sheet</a:t>
            </a:r>
          </a:p>
          <a:p>
            <a:r>
              <a:rPr lang="en-US" sz="1600" dirty="0">
                <a:solidFill>
                  <a:srgbClr val="583F34"/>
                </a:solidFill>
              </a:rPr>
              <a:t>Ticket Out the Door: Hear Rate handout</a:t>
            </a:r>
          </a:p>
          <a:p>
            <a:endParaRPr lang="en-US" sz="1600" dirty="0">
              <a:solidFill>
                <a:srgbClr val="583F34"/>
              </a:solidFill>
            </a:endParaRP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rgbClr val="583F34"/>
                </a:solidFill>
              </a:rPr>
              <a:t>				&lt;continued on next slide&gt;</a:t>
            </a:r>
          </a:p>
        </p:txBody>
      </p:sp>
      <p:grpSp>
        <p:nvGrpSpPr>
          <p:cNvPr id="22" name="Group 21"/>
          <p:cNvGrpSpPr/>
          <p:nvPr/>
        </p:nvGrpSpPr>
        <p:grpSpPr>
          <a:xfrm>
            <a:off x="282908" y="1060839"/>
            <a:ext cx="2571024" cy="2190241"/>
            <a:chOff x="1029484" y="1311626"/>
            <a:chExt cx="2571024" cy="2190241"/>
          </a:xfrm>
          <a:noFill/>
        </p:grpSpPr>
        <p:sp>
          <p:nvSpPr>
            <p:cNvPr id="23"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5" name="Rectangle 24"/>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6" name="Rectangle 25"/>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1027625613"/>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3627E98-AEED-4C68-BCE3-CCACC73D122F}"/>
              </a:ext>
            </a:extLst>
          </p:cNvPr>
          <p:cNvSpPr txBox="1"/>
          <p:nvPr/>
        </p:nvSpPr>
        <p:spPr>
          <a:xfrm>
            <a:off x="2438400" y="228600"/>
            <a:ext cx="6248400" cy="2123658"/>
          </a:xfrm>
          <a:prstGeom prst="rect">
            <a:avLst/>
          </a:prstGeom>
          <a:noFill/>
        </p:spPr>
        <p:txBody>
          <a:bodyPr wrap="square" rtlCol="0">
            <a:spAutoFit/>
          </a:bodyPr>
          <a:lstStyle/>
          <a:p>
            <a:r>
              <a:rPr lang="en-US" sz="4400" i="1" dirty="0">
                <a:latin typeface="Arial" panose="020B0604020202020204" pitchFamily="34" charset="0"/>
                <a:cs typeface="Arial" panose="020B0604020202020204" pitchFamily="34" charset="0"/>
              </a:rPr>
              <a:t>Why does the heart pump faster during exercise?</a:t>
            </a:r>
            <a:endParaRPr lang="en-US" sz="4400"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xmlns="" id="{FC2FC06C-C92C-4460-8A19-DD7733F8BA59}"/>
              </a:ext>
            </a:extLst>
          </p:cNvPr>
          <p:cNvPicPr>
            <a:picLocks noChangeAspect="1"/>
          </p:cNvPicPr>
          <p:nvPr/>
        </p:nvPicPr>
        <p:blipFill>
          <a:blip r:embed="rId3"/>
          <a:stretch>
            <a:fillRect/>
          </a:stretch>
        </p:blipFill>
        <p:spPr>
          <a:xfrm>
            <a:off x="609600" y="685800"/>
            <a:ext cx="1304657" cy="938865"/>
          </a:xfrm>
          <a:prstGeom prst="rect">
            <a:avLst/>
          </a:prstGeom>
        </p:spPr>
      </p:pic>
      <p:sp>
        <p:nvSpPr>
          <p:cNvPr id="9" name="TextBox 3">
            <a:extLst>
              <a:ext uri="{FF2B5EF4-FFF2-40B4-BE49-F238E27FC236}">
                <a16:creationId xmlns:a16="http://schemas.microsoft.com/office/drawing/2014/main" xmlns="" id="{00093FC9-EF8F-465E-B331-E7454B982485}"/>
              </a:ext>
            </a:extLst>
          </p:cNvPr>
          <p:cNvSpPr txBox="1">
            <a:spLocks noChangeArrowheads="1"/>
          </p:cNvSpPr>
          <p:nvPr/>
        </p:nvSpPr>
        <p:spPr bwMode="auto">
          <a:xfrm>
            <a:off x="1596996" y="4491733"/>
            <a:ext cx="7566054" cy="646331"/>
          </a:xfrm>
          <a:prstGeom prst="rect">
            <a:avLst/>
          </a:prstGeom>
          <a:noFill/>
          <a:ln w="9525">
            <a:noFill/>
            <a:miter lim="800000"/>
            <a:headEnd/>
            <a:tailEnd/>
          </a:ln>
        </p:spPr>
        <p:txBody>
          <a:bodyPr wrap="square">
            <a:spAutoFit/>
          </a:bodyPr>
          <a:lstStyle/>
          <a:p>
            <a:r>
              <a:rPr lang="en-US" sz="3600" dirty="0">
                <a:latin typeface="Arial" panose="020B0604020202020204" pitchFamily="34" charset="0"/>
                <a:cs typeface="Arial" panose="020B0604020202020204" pitchFamily="34" charset="0"/>
              </a:rPr>
              <a:t>Record your ideas in Doodle Box J</a:t>
            </a:r>
          </a:p>
        </p:txBody>
      </p:sp>
      <p:pic>
        <p:nvPicPr>
          <p:cNvPr id="8" name="Picture 7">
            <a:extLst>
              <a:ext uri="{FF2B5EF4-FFF2-40B4-BE49-F238E27FC236}">
                <a16:creationId xmlns:a16="http://schemas.microsoft.com/office/drawing/2014/main" xmlns="" id="{2B174C32-068F-4F07-A39A-9A3A7890787C}"/>
              </a:ext>
            </a:extLst>
          </p:cNvPr>
          <p:cNvPicPr>
            <a:picLocks noChangeAspect="1"/>
          </p:cNvPicPr>
          <p:nvPr/>
        </p:nvPicPr>
        <p:blipFill>
          <a:blip r:embed="rId4"/>
          <a:stretch>
            <a:fillRect/>
          </a:stretch>
        </p:blipFill>
        <p:spPr>
          <a:xfrm>
            <a:off x="609600" y="4443060"/>
            <a:ext cx="676715" cy="695004"/>
          </a:xfrm>
          <a:prstGeom prst="rect">
            <a:avLst/>
          </a:prstGeom>
        </p:spPr>
      </p:pic>
      <p:sp>
        <p:nvSpPr>
          <p:cNvPr id="11" name="TextBox 3">
            <a:extLst>
              <a:ext uri="{FF2B5EF4-FFF2-40B4-BE49-F238E27FC236}">
                <a16:creationId xmlns:a16="http://schemas.microsoft.com/office/drawing/2014/main" xmlns="" id="{20E7BAA6-2899-44B1-8DD5-8C32CEBA3C88}"/>
              </a:ext>
            </a:extLst>
          </p:cNvPr>
          <p:cNvSpPr txBox="1">
            <a:spLocks noChangeArrowheads="1"/>
          </p:cNvSpPr>
          <p:nvPr/>
        </p:nvSpPr>
        <p:spPr bwMode="auto">
          <a:xfrm>
            <a:off x="1772398" y="5555276"/>
            <a:ext cx="6800102" cy="646331"/>
          </a:xfrm>
          <a:prstGeom prst="rect">
            <a:avLst/>
          </a:prstGeom>
          <a:noFill/>
          <a:ln w="9525">
            <a:noFill/>
            <a:miter lim="800000"/>
            <a:headEnd/>
            <a:tailEnd/>
          </a:ln>
        </p:spPr>
        <p:txBody>
          <a:bodyPr wrap="square">
            <a:spAutoFit/>
          </a:bodyPr>
          <a:lstStyle/>
          <a:p>
            <a:r>
              <a:rPr lang="en-US" sz="3600" dirty="0">
                <a:latin typeface="Arial" panose="020B0604020202020204" pitchFamily="34" charset="0"/>
                <a:cs typeface="Arial" panose="020B0604020202020204" pitchFamily="34" charset="0"/>
              </a:rPr>
              <a:t>Share your ideas with a partner</a:t>
            </a:r>
          </a:p>
        </p:txBody>
      </p:sp>
      <p:pic>
        <p:nvPicPr>
          <p:cNvPr id="10" name="Picture 9">
            <a:extLst>
              <a:ext uri="{FF2B5EF4-FFF2-40B4-BE49-F238E27FC236}">
                <a16:creationId xmlns:a16="http://schemas.microsoft.com/office/drawing/2014/main" xmlns="" id="{32E9F2E2-6AE3-4238-8007-488A90317C2C}"/>
              </a:ext>
            </a:extLst>
          </p:cNvPr>
          <p:cNvPicPr>
            <a:picLocks noChangeAspect="1"/>
          </p:cNvPicPr>
          <p:nvPr/>
        </p:nvPicPr>
        <p:blipFill>
          <a:blip r:embed="rId5"/>
          <a:stretch>
            <a:fillRect/>
          </a:stretch>
        </p:blipFill>
        <p:spPr>
          <a:xfrm>
            <a:off x="372491" y="5555276"/>
            <a:ext cx="853514" cy="1072989"/>
          </a:xfrm>
          <a:prstGeom prst="rect">
            <a:avLst/>
          </a:prstGeom>
        </p:spPr>
      </p:pic>
      <p:pic>
        <p:nvPicPr>
          <p:cNvPr id="12" name="Picture 6" descr="unning, Runner, Long Distance, Fitness, Femal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6649" y="2680555"/>
            <a:ext cx="2667000" cy="177244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eartbeat, Ekg, Ecg, Pulse, Heart Rate, Heart Puls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95730" y="1879837"/>
            <a:ext cx="2327096" cy="11635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p:cNvSpPr>
          <p:nvPr>
            <p:ph type="title"/>
          </p:nvPr>
        </p:nvSpPr>
        <p:spPr/>
        <p:txBody>
          <a:bodyPr/>
          <a:lstStyle/>
          <a:p>
            <a:r>
              <a:rPr lang="en-US" dirty="0"/>
              <a:t>Ticket Out The Door	</a:t>
            </a:r>
          </a:p>
        </p:txBody>
      </p:sp>
      <p:sp>
        <p:nvSpPr>
          <p:cNvPr id="65539" name="Rectangle 3"/>
          <p:cNvSpPr>
            <a:spLocks noGrp="1"/>
          </p:cNvSpPr>
          <p:nvPr>
            <p:ph type="body" idx="1"/>
          </p:nvPr>
        </p:nvSpPr>
        <p:spPr/>
        <p:txBody>
          <a:bodyPr/>
          <a:lstStyle/>
          <a:p>
            <a:pPr marL="0" indent="0">
              <a:buNone/>
            </a:pPr>
            <a:r>
              <a:rPr lang="en-US" i="1" dirty="0">
                <a:latin typeface="Cambria"/>
                <a:cs typeface="Cambria"/>
              </a:rPr>
              <a:t>Explain why your heart rate decreases after you stop exercising.</a:t>
            </a:r>
          </a:p>
        </p:txBody>
      </p:sp>
      <p:pic>
        <p:nvPicPr>
          <p:cNvPr id="5" name="Picture 2" descr="icket, Admission, Cinema, Admit, Event, Movie, Fil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3505200"/>
            <a:ext cx="3429000" cy="1714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LS06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rPr>
              <a:t>What did we figure out?</a:t>
            </a:r>
          </a:p>
          <a:p>
            <a:pPr marL="0" indent="0">
              <a:buNone/>
            </a:pPr>
            <a:r>
              <a:rPr lang="en-US" sz="2000" dirty="0">
                <a:solidFill>
                  <a:srgbClr val="583F34"/>
                </a:solidFill>
              </a:rPr>
              <a:t>We  understand that the heart delivers food and oxygen to the cells and that when we exercise this delivery increases to provide more energy for the muscle cells. When we stop exercising the delivery can slow down because we do not need as much fuel for energy via cellular respiration. </a:t>
            </a: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FL LS01 Teacher Reflection Notes:</a:t>
            </a:r>
          </a:p>
          <a:p>
            <a:pPr marL="0" indent="0">
              <a:buNone/>
            </a:pPr>
            <a:endParaRPr lang="en-US" sz="1600" dirty="0">
              <a:solidFill>
                <a:srgbClr val="583F34"/>
              </a:solidFill>
            </a:endParaRPr>
          </a:p>
          <a:p>
            <a:pPr marL="0" indent="0">
              <a:buNone/>
            </a:pPr>
            <a:r>
              <a:rPr lang="en-US" sz="1600" i="1" dirty="0">
                <a:solidFill>
                  <a:srgbClr val="583F34"/>
                </a:solidFill>
              </a:rPr>
              <a:t>Things that went well…</a:t>
            </a:r>
          </a:p>
          <a:p>
            <a:pPr marL="0" indent="0">
              <a:buNone/>
            </a:pPr>
            <a:endParaRPr lang="en-US" sz="1600" i="1" dirty="0">
              <a:solidFill>
                <a:srgbClr val="583F34"/>
              </a:solidFill>
            </a:endParaRPr>
          </a:p>
          <a:p>
            <a:pPr marL="0" indent="0">
              <a:buNone/>
            </a:pPr>
            <a:r>
              <a:rPr lang="en-US" sz="1600" i="1" dirty="0">
                <a:solidFill>
                  <a:srgbClr val="583F34"/>
                </a:solidFill>
              </a:rPr>
              <a:t>Things I would change…</a:t>
            </a:r>
          </a:p>
          <a:p>
            <a:pPr marL="0" indent="0">
              <a:buNone/>
            </a:pPr>
            <a:endParaRPr lang="en-US" sz="1600" i="1" dirty="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3151254418"/>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LS07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341052"/>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sym typeface="Wingdings" panose="05000000000000000000" pitchFamily="2" charset="2"/>
              </a:rPr>
              <a:t>QM: We have been focusing on why the heart rate increases when we exercise. Now we look at how it all happens</a:t>
            </a:r>
            <a:r>
              <a:rPr lang="en-US" sz="2000" b="1" dirty="0" smtClean="0">
                <a:solidFill>
                  <a:srgbClr val="583F34"/>
                </a:solidFill>
                <a:sym typeface="Wingdings" panose="05000000000000000000" pitchFamily="2" charset="2"/>
              </a:rPr>
              <a:t>. </a:t>
            </a:r>
            <a:endParaRPr lang="en-US" sz="2000" b="1" dirty="0">
              <a:solidFill>
                <a:srgbClr val="583F34"/>
              </a:solidFill>
            </a:endParaRPr>
          </a:p>
        </p:txBody>
      </p:sp>
      <p:sp>
        <p:nvSpPr>
          <p:cNvPr id="31" name="TextBox 30"/>
          <p:cNvSpPr txBox="1"/>
          <p:nvPr/>
        </p:nvSpPr>
        <p:spPr>
          <a:xfrm>
            <a:off x="2853932" y="826566"/>
            <a:ext cx="2480068" cy="369332"/>
          </a:xfrm>
          <a:prstGeom prst="rect">
            <a:avLst/>
          </a:prstGeom>
          <a:noFill/>
        </p:spPr>
        <p:txBody>
          <a:bodyPr wrap="square" rtlCol="0">
            <a:spAutoFit/>
          </a:bodyPr>
          <a:lstStyle/>
          <a:p>
            <a:r>
              <a:rPr lang="en-US" dirty="0">
                <a:solidFill>
                  <a:srgbClr val="583F34"/>
                </a:solidFill>
              </a:rPr>
              <a:t>Time: 5 minutes</a:t>
            </a:r>
          </a:p>
        </p:txBody>
      </p:sp>
      <p:sp>
        <p:nvSpPr>
          <p:cNvPr id="2" name="Rectangle 1"/>
          <p:cNvSpPr/>
          <p:nvPr/>
        </p:nvSpPr>
        <p:spPr>
          <a:xfrm>
            <a:off x="311549" y="3219034"/>
            <a:ext cx="3511170" cy="2800766"/>
          </a:xfrm>
          <a:prstGeom prst="rect">
            <a:avLst/>
          </a:prstGeom>
        </p:spPr>
        <p:txBody>
          <a:bodyPr wrap="square">
            <a:spAutoFit/>
          </a:bodyPr>
          <a:lstStyle/>
          <a:p>
            <a:r>
              <a:rPr lang="en-US" sz="1600" i="1" u="sng" dirty="0">
                <a:solidFill>
                  <a:srgbClr val="583F34"/>
                </a:solidFill>
              </a:rPr>
              <a:t>Resources you will need:</a:t>
            </a:r>
          </a:p>
          <a:p>
            <a:r>
              <a:rPr lang="en-US" sz="1600" i="1" dirty="0">
                <a:solidFill>
                  <a:srgbClr val="583F34"/>
                </a:solidFill>
              </a:rPr>
              <a:t>FL Doodle Sheet</a:t>
            </a:r>
          </a:p>
          <a:p>
            <a:r>
              <a:rPr lang="en-US" sz="1600" i="1" dirty="0">
                <a:solidFill>
                  <a:srgbClr val="583F34"/>
                </a:solidFill>
              </a:rPr>
              <a:t>Control of Heart Rate Reading</a:t>
            </a:r>
          </a:p>
          <a:p>
            <a:r>
              <a:rPr lang="en-US" sz="1600" i="1" dirty="0">
                <a:solidFill>
                  <a:srgbClr val="583F34"/>
                </a:solidFill>
              </a:rPr>
              <a:t>Control of Heart Rate Summary Sheet</a:t>
            </a:r>
          </a:p>
          <a:p>
            <a:r>
              <a:rPr lang="en-US" sz="1600" i="1" dirty="0">
                <a:solidFill>
                  <a:srgbClr val="583F34"/>
                </a:solidFill>
              </a:rPr>
              <a:t>Manipulatives for Heart Rate</a:t>
            </a:r>
          </a:p>
          <a:p>
            <a:r>
              <a:rPr lang="en-US" sz="1600" i="1" dirty="0">
                <a:solidFill>
                  <a:srgbClr val="583F34"/>
                </a:solidFill>
              </a:rPr>
              <a:t>Individual explanation Handout</a:t>
            </a:r>
          </a:p>
          <a:p>
            <a:endParaRPr lang="en-US" sz="1600" dirty="0">
              <a:solidFill>
                <a:srgbClr val="583F34"/>
              </a:solidFill>
            </a:endParaRPr>
          </a:p>
          <a:p>
            <a:r>
              <a:rPr lang="en-US" sz="1600" i="1" u="sng" dirty="0">
                <a:solidFill>
                  <a:srgbClr val="583F34"/>
                </a:solidFill>
              </a:rPr>
              <a:t>MBER Essentials:</a:t>
            </a:r>
          </a:p>
          <a:p>
            <a:r>
              <a:rPr lang="en-US" sz="1600" i="1" dirty="0">
                <a:solidFill>
                  <a:srgbClr val="583F34"/>
                </a:solidFill>
              </a:rPr>
              <a:t>Whiteboards</a:t>
            </a:r>
          </a:p>
          <a:p>
            <a:r>
              <a:rPr lang="en-US" sz="1600" i="1" dirty="0">
                <a:solidFill>
                  <a:srgbClr val="583F34"/>
                </a:solidFill>
              </a:rPr>
              <a:t>Norms of Conversation</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rgbClr val="583F34"/>
                </a:solidFill>
              </a:rPr>
              <a:t>We start out by diagraming what the body does to increase heart rate, then read about the Control of Heart Rate to make sense of what is happening with the heart, brain, and muscle cells. We then use this information and manipulatives to make sense of the how the heart knows when to speed up and slow down.</a:t>
            </a:r>
          </a:p>
          <a:p>
            <a:pPr marL="0" indent="0">
              <a:buNone/>
            </a:pPr>
            <a:r>
              <a:rPr lang="en-US" sz="1600" dirty="0">
                <a:solidFill>
                  <a:srgbClr val="583F34"/>
                </a:solidFill>
              </a:rPr>
              <a:t>				&lt;continued on next slide&gt;</a:t>
            </a:r>
          </a:p>
        </p:txBody>
      </p:sp>
      <p:grpSp>
        <p:nvGrpSpPr>
          <p:cNvPr id="22" name="Group 21"/>
          <p:cNvGrpSpPr/>
          <p:nvPr/>
        </p:nvGrpSpPr>
        <p:grpSpPr>
          <a:xfrm>
            <a:off x="282908" y="1060839"/>
            <a:ext cx="2571024" cy="2190241"/>
            <a:chOff x="1029484" y="1311626"/>
            <a:chExt cx="2571024" cy="2190241"/>
          </a:xfrm>
          <a:noFill/>
        </p:grpSpPr>
        <p:sp>
          <p:nvSpPr>
            <p:cNvPr id="23"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5" name="Rectangle 24"/>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6" name="Rectangle 25"/>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2385534398"/>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9ACBDC1-7D27-4C9C-AC5C-9DAAA6B66A58}"/>
              </a:ext>
            </a:extLst>
          </p:cNvPr>
          <p:cNvSpPr>
            <a:spLocks noGrp="1"/>
          </p:cNvSpPr>
          <p:nvPr>
            <p:ph type="title"/>
          </p:nvPr>
        </p:nvSpPr>
        <p:spPr/>
        <p:txBody>
          <a:bodyPr/>
          <a:lstStyle/>
          <a:p>
            <a:r>
              <a:rPr lang="en-US" dirty="0"/>
              <a:t>Should we revise our model?</a:t>
            </a:r>
          </a:p>
        </p:txBody>
      </p:sp>
      <p:sp>
        <p:nvSpPr>
          <p:cNvPr id="3" name="Content Placeholder 2">
            <a:extLst>
              <a:ext uri="{FF2B5EF4-FFF2-40B4-BE49-F238E27FC236}">
                <a16:creationId xmlns:a16="http://schemas.microsoft.com/office/drawing/2014/main" xmlns="" id="{803BECFC-D623-41E9-B797-C8AA9EAFA879}"/>
              </a:ext>
            </a:extLst>
          </p:cNvPr>
          <p:cNvSpPr>
            <a:spLocks noGrp="1"/>
          </p:cNvSpPr>
          <p:nvPr>
            <p:ph idx="1"/>
          </p:nvPr>
        </p:nvSpPr>
        <p:spPr/>
        <p:txBody>
          <a:bodyPr/>
          <a:lstStyle/>
          <a:p>
            <a:pPr lvl="0" defTabSz="457200" eaLnBrk="1" fontAlgn="auto" hangingPunct="1">
              <a:spcAft>
                <a:spcPts val="0"/>
              </a:spcAft>
              <a:buFont typeface="Arial"/>
              <a:buChar char="•"/>
            </a:pPr>
            <a:r>
              <a:rPr lang="en-US" sz="2000" dirty="0">
                <a:solidFill>
                  <a:srgbClr val="00B0F0"/>
                </a:solidFill>
              </a:rPr>
              <a:t>[insert model statements here]</a:t>
            </a:r>
          </a:p>
          <a:p>
            <a:pPr marL="0" indent="0">
              <a:buNone/>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6287014"/>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381000" y="-123825"/>
            <a:ext cx="8229600" cy="1905000"/>
          </a:xfrm>
        </p:spPr>
        <p:txBody>
          <a:bodyPr/>
          <a:lstStyle/>
          <a:p>
            <a:pPr eaLnBrk="1" hangingPunct="1"/>
            <a:r>
              <a:rPr lang="en-US" sz="4000" i="1" dirty="0">
                <a:solidFill>
                  <a:srgbClr val="0070C0"/>
                </a:solidFill>
                <a:latin typeface="Cambria"/>
                <a:cs typeface="Cambria"/>
              </a:rPr>
              <a:t>How does your heart know that it needs to speed up or slow down?</a:t>
            </a:r>
          </a:p>
        </p:txBody>
      </p:sp>
      <p:sp>
        <p:nvSpPr>
          <p:cNvPr id="47106" name="Content Placeholder 2"/>
          <p:cNvSpPr>
            <a:spLocks noGrp="1"/>
          </p:cNvSpPr>
          <p:nvPr>
            <p:ph idx="1"/>
          </p:nvPr>
        </p:nvSpPr>
        <p:spPr>
          <a:xfrm>
            <a:off x="457200" y="1562100"/>
            <a:ext cx="8229600" cy="3733800"/>
          </a:xfrm>
        </p:spPr>
        <p:txBody>
          <a:bodyPr/>
          <a:lstStyle/>
          <a:p>
            <a:pPr eaLnBrk="1" hangingPunct="1"/>
            <a:r>
              <a:rPr lang="en-US" sz="2800" dirty="0">
                <a:latin typeface="Arial" panose="020B0604020202020204" pitchFamily="34" charset="0"/>
                <a:cs typeface="Arial" panose="020B0604020202020204" pitchFamily="34" charset="0"/>
              </a:rPr>
              <a:t>Diagram where the information to speed up or slow down your heart rate </a:t>
            </a:r>
            <a:r>
              <a:rPr lang="en-US" sz="2800" b="1" u="sng" dirty="0">
                <a:latin typeface="Arial" panose="020B0604020202020204" pitchFamily="34" charset="0"/>
                <a:cs typeface="Arial" panose="020B0604020202020204" pitchFamily="34" charset="0"/>
              </a:rPr>
              <a:t>comes from </a:t>
            </a:r>
            <a:r>
              <a:rPr lang="en-US" sz="2800" dirty="0">
                <a:latin typeface="Arial" panose="020B0604020202020204" pitchFamily="34" charset="0"/>
                <a:cs typeface="Arial" panose="020B0604020202020204" pitchFamily="34" charset="0"/>
              </a:rPr>
              <a:t>and </a:t>
            </a:r>
            <a:r>
              <a:rPr lang="en-US" sz="2800" b="1" u="sng" dirty="0">
                <a:latin typeface="Arial" panose="020B0604020202020204" pitchFamily="34" charset="0"/>
                <a:cs typeface="Arial" panose="020B0604020202020204" pitchFamily="34" charset="0"/>
              </a:rPr>
              <a:t>where it has to go  </a:t>
            </a:r>
            <a:r>
              <a:rPr lang="en-US" sz="2800" dirty="0">
                <a:latin typeface="Arial" panose="020B0604020202020204" pitchFamily="34" charset="0"/>
                <a:cs typeface="Arial" panose="020B0604020202020204" pitchFamily="34" charset="0"/>
              </a:rPr>
              <a:t>using arrows on your doodle sheet </a:t>
            </a:r>
            <a:r>
              <a:rPr lang="en-US" sz="2400" i="1" dirty="0">
                <a:latin typeface="Arial" panose="020B0604020202020204" pitchFamily="34" charset="0"/>
                <a:cs typeface="Arial" panose="020B0604020202020204" pitchFamily="34" charset="0"/>
              </a:rPr>
              <a:t>(don’t worry yet about HOW it gets there!)</a:t>
            </a:r>
          </a:p>
          <a:p>
            <a:pPr eaLnBrk="1" hangingPunct="1"/>
            <a:r>
              <a:rPr lang="en-US" sz="2400" dirty="0">
                <a:latin typeface="Arial" panose="020B0604020202020204" pitchFamily="34" charset="0"/>
                <a:cs typeface="Arial" panose="020B0604020202020204" pitchFamily="34" charset="0"/>
              </a:rPr>
              <a:t>You can add any words or structures that you think may be involved in addition to what is shown on the Doodle Sheet.</a:t>
            </a:r>
          </a:p>
          <a:p>
            <a:pPr eaLnBrk="1" hangingPunct="1"/>
            <a:endParaRPr lang="en-US" sz="2400" i="1" dirty="0">
              <a:latin typeface="Arial" panose="020B0604020202020204" pitchFamily="34" charset="0"/>
              <a:cs typeface="Arial" panose="020B0604020202020204" pitchFamily="34" charset="0"/>
            </a:endParaRPr>
          </a:p>
        </p:txBody>
      </p:sp>
      <p:sp>
        <p:nvSpPr>
          <p:cNvPr id="47107" name="TextBox 3"/>
          <p:cNvSpPr txBox="1">
            <a:spLocks noChangeArrowheads="1"/>
          </p:cNvSpPr>
          <p:nvPr/>
        </p:nvSpPr>
        <p:spPr bwMode="auto">
          <a:xfrm>
            <a:off x="2590800" y="5715000"/>
            <a:ext cx="5638800" cy="523220"/>
          </a:xfrm>
          <a:prstGeom prst="rect">
            <a:avLst/>
          </a:prstGeom>
          <a:noFill/>
          <a:ln w="9525">
            <a:noFill/>
            <a:miter lim="800000"/>
            <a:headEnd/>
            <a:tailEnd/>
          </a:ln>
        </p:spPr>
        <p:txBody>
          <a:bodyPr wrap="square">
            <a:spAutoFit/>
          </a:bodyPr>
          <a:lstStyle/>
          <a:p>
            <a:r>
              <a:rPr lang="en-US" sz="2800" dirty="0">
                <a:latin typeface="Arial" panose="020B0604020202020204" pitchFamily="34" charset="0"/>
                <a:cs typeface="Arial" panose="020B0604020202020204" pitchFamily="34" charset="0"/>
              </a:rPr>
              <a:t>Diagram in </a:t>
            </a:r>
            <a:r>
              <a:rPr lang="en-US" sz="2800" b="1" dirty="0">
                <a:latin typeface="Arial" panose="020B0604020202020204" pitchFamily="34" charset="0"/>
                <a:cs typeface="Arial" panose="020B0604020202020204" pitchFamily="34" charset="0"/>
              </a:rPr>
              <a:t>Doodle Box K</a:t>
            </a:r>
          </a:p>
        </p:txBody>
      </p:sp>
      <p:pic>
        <p:nvPicPr>
          <p:cNvPr id="2" name="Picture 1">
            <a:extLst>
              <a:ext uri="{FF2B5EF4-FFF2-40B4-BE49-F238E27FC236}">
                <a16:creationId xmlns:a16="http://schemas.microsoft.com/office/drawing/2014/main" xmlns="" id="{11C63617-AFBA-499E-BA7D-86E8BD488D41}"/>
              </a:ext>
            </a:extLst>
          </p:cNvPr>
          <p:cNvPicPr>
            <a:picLocks noChangeAspect="1"/>
          </p:cNvPicPr>
          <p:nvPr/>
        </p:nvPicPr>
        <p:blipFill>
          <a:blip r:embed="rId3"/>
          <a:stretch>
            <a:fillRect/>
          </a:stretch>
        </p:blipFill>
        <p:spPr>
          <a:xfrm>
            <a:off x="1295400" y="5715000"/>
            <a:ext cx="676715" cy="695004"/>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10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10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1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381000" y="-123825"/>
            <a:ext cx="8229600" cy="1905000"/>
          </a:xfrm>
        </p:spPr>
        <p:txBody>
          <a:bodyPr/>
          <a:lstStyle/>
          <a:p>
            <a:pPr eaLnBrk="1" hangingPunct="1"/>
            <a:r>
              <a:rPr lang="en-US" sz="4000" i="1" dirty="0">
                <a:solidFill>
                  <a:srgbClr val="0070C0"/>
                </a:solidFill>
                <a:latin typeface="Cambria"/>
                <a:cs typeface="Cambria"/>
              </a:rPr>
              <a:t>How does your heart know that it needs to speed up or slow down?</a:t>
            </a:r>
          </a:p>
        </p:txBody>
      </p:sp>
      <p:sp>
        <p:nvSpPr>
          <p:cNvPr id="47106" name="Content Placeholder 2"/>
          <p:cNvSpPr>
            <a:spLocks noGrp="1"/>
          </p:cNvSpPr>
          <p:nvPr>
            <p:ph idx="1"/>
          </p:nvPr>
        </p:nvSpPr>
        <p:spPr>
          <a:xfrm>
            <a:off x="457200" y="1562100"/>
            <a:ext cx="8229600" cy="2933700"/>
          </a:xfrm>
        </p:spPr>
        <p:txBody>
          <a:bodyPr/>
          <a:lstStyle/>
          <a:p>
            <a:pPr eaLnBrk="1" hangingPunct="1"/>
            <a:r>
              <a:rPr lang="en-US" sz="2800" dirty="0">
                <a:latin typeface="Arial" panose="020B0604020202020204" pitchFamily="34" charset="0"/>
                <a:cs typeface="Arial" panose="020B0604020202020204" pitchFamily="34" charset="0"/>
              </a:rPr>
              <a:t>Diagram where the information to speed up or slow down your heart rate </a:t>
            </a:r>
            <a:r>
              <a:rPr lang="en-US" sz="2800" b="1" u="sng" dirty="0">
                <a:latin typeface="Arial" panose="020B0604020202020204" pitchFamily="34" charset="0"/>
                <a:cs typeface="Arial" panose="020B0604020202020204" pitchFamily="34" charset="0"/>
              </a:rPr>
              <a:t>comes from </a:t>
            </a:r>
            <a:r>
              <a:rPr lang="en-US" sz="2800" dirty="0">
                <a:latin typeface="Arial" panose="020B0604020202020204" pitchFamily="34" charset="0"/>
                <a:cs typeface="Arial" panose="020B0604020202020204" pitchFamily="34" charset="0"/>
              </a:rPr>
              <a:t>and </a:t>
            </a:r>
            <a:r>
              <a:rPr lang="en-US" sz="2800" b="1" u="sng" dirty="0">
                <a:latin typeface="Arial" panose="020B0604020202020204" pitchFamily="34" charset="0"/>
                <a:cs typeface="Arial" panose="020B0604020202020204" pitchFamily="34" charset="0"/>
              </a:rPr>
              <a:t>where it has to go  </a:t>
            </a:r>
            <a:r>
              <a:rPr lang="en-US" sz="2800" dirty="0">
                <a:latin typeface="Arial" panose="020B0604020202020204" pitchFamily="34" charset="0"/>
                <a:cs typeface="Arial" panose="020B0604020202020204" pitchFamily="34" charset="0"/>
              </a:rPr>
              <a:t>using arrows on your doodle sheet </a:t>
            </a:r>
            <a:r>
              <a:rPr lang="en-US" sz="2400" i="1" dirty="0">
                <a:latin typeface="Arial" panose="020B0604020202020204" pitchFamily="34" charset="0"/>
                <a:cs typeface="Arial" panose="020B0604020202020204" pitchFamily="34" charset="0"/>
              </a:rPr>
              <a:t>(don’t worry yet about HOW it gets there!)</a:t>
            </a:r>
          </a:p>
          <a:p>
            <a:pPr eaLnBrk="1" hangingPunct="1"/>
            <a:r>
              <a:rPr lang="en-US" sz="2400" dirty="0">
                <a:latin typeface="Arial" panose="020B0604020202020204" pitchFamily="34" charset="0"/>
                <a:cs typeface="Arial" panose="020B0604020202020204" pitchFamily="34" charset="0"/>
              </a:rPr>
              <a:t>You can add any words or structures that you think may be involved in addition to what is shown on the Doodle Sheet.</a:t>
            </a:r>
          </a:p>
          <a:p>
            <a:pPr eaLnBrk="1" hangingPunct="1"/>
            <a:endParaRPr lang="en-US" sz="2400" i="1" dirty="0">
              <a:latin typeface="Arial" panose="020B0604020202020204" pitchFamily="34" charset="0"/>
              <a:cs typeface="Arial" panose="020B0604020202020204" pitchFamily="34" charset="0"/>
            </a:endParaRPr>
          </a:p>
        </p:txBody>
      </p:sp>
      <p:sp>
        <p:nvSpPr>
          <p:cNvPr id="47107" name="TextBox 3"/>
          <p:cNvSpPr txBox="1">
            <a:spLocks noChangeArrowheads="1"/>
          </p:cNvSpPr>
          <p:nvPr/>
        </p:nvSpPr>
        <p:spPr bwMode="auto">
          <a:xfrm>
            <a:off x="2438400" y="4596078"/>
            <a:ext cx="5638800" cy="954107"/>
          </a:xfrm>
          <a:prstGeom prst="rect">
            <a:avLst/>
          </a:prstGeom>
          <a:noFill/>
          <a:ln w="9525">
            <a:noFill/>
            <a:miter lim="800000"/>
            <a:headEnd/>
            <a:tailEnd/>
          </a:ln>
        </p:spPr>
        <p:txBody>
          <a:bodyPr wrap="square">
            <a:spAutoFit/>
          </a:bodyPr>
          <a:lstStyle/>
          <a:p>
            <a:r>
              <a:rPr lang="en-US" sz="2800" dirty="0">
                <a:latin typeface="Arial" panose="020B0604020202020204" pitchFamily="34" charset="0"/>
                <a:cs typeface="Arial" panose="020B0604020202020204" pitchFamily="34" charset="0"/>
              </a:rPr>
              <a:t>With a partner, discuss your diagram in </a:t>
            </a:r>
            <a:r>
              <a:rPr lang="en-US" sz="2800" b="1" dirty="0">
                <a:latin typeface="Arial" panose="020B0604020202020204" pitchFamily="34" charset="0"/>
                <a:cs typeface="Arial" panose="020B0604020202020204" pitchFamily="34" charset="0"/>
              </a:rPr>
              <a:t>Doodle Box K</a:t>
            </a:r>
          </a:p>
        </p:txBody>
      </p:sp>
      <p:pic>
        <p:nvPicPr>
          <p:cNvPr id="3" name="Picture 2">
            <a:extLst>
              <a:ext uri="{FF2B5EF4-FFF2-40B4-BE49-F238E27FC236}">
                <a16:creationId xmlns:a16="http://schemas.microsoft.com/office/drawing/2014/main" xmlns="" id="{58BEBB09-A45B-4C42-97BA-C5BA874C066D}"/>
              </a:ext>
            </a:extLst>
          </p:cNvPr>
          <p:cNvPicPr>
            <a:picLocks noChangeAspect="1"/>
          </p:cNvPicPr>
          <p:nvPr/>
        </p:nvPicPr>
        <p:blipFill>
          <a:blip r:embed="rId3"/>
          <a:stretch>
            <a:fillRect/>
          </a:stretch>
        </p:blipFill>
        <p:spPr>
          <a:xfrm>
            <a:off x="914400" y="4596078"/>
            <a:ext cx="853514" cy="1072989"/>
          </a:xfrm>
          <a:prstGeom prst="rect">
            <a:avLst/>
          </a:prstGeom>
        </p:spPr>
      </p:pic>
      <p:sp>
        <p:nvSpPr>
          <p:cNvPr id="4" name="TextBox 3">
            <a:extLst>
              <a:ext uri="{FF2B5EF4-FFF2-40B4-BE49-F238E27FC236}">
                <a16:creationId xmlns:a16="http://schemas.microsoft.com/office/drawing/2014/main" xmlns="" id="{7E3C91ED-53E2-497E-AF56-022404580714}"/>
              </a:ext>
            </a:extLst>
          </p:cNvPr>
          <p:cNvSpPr txBox="1"/>
          <p:nvPr/>
        </p:nvSpPr>
        <p:spPr>
          <a:xfrm>
            <a:off x="2209800" y="5615416"/>
            <a:ext cx="4953000" cy="1015663"/>
          </a:xfrm>
          <a:prstGeom prst="rect">
            <a:avLst/>
          </a:prstGeom>
          <a:noFill/>
        </p:spPr>
        <p:txBody>
          <a:bodyPr wrap="square" rtlCol="0">
            <a:spAutoFit/>
          </a:bodyPr>
          <a:lstStyle/>
          <a:p>
            <a:r>
              <a:rPr lang="en-US" sz="6000" dirty="0"/>
              <a:t>Questions?</a:t>
            </a:r>
          </a:p>
        </p:txBody>
      </p:sp>
    </p:spTree>
    <p:extLst>
      <p:ext uri="{BB962C8B-B14F-4D97-AF65-F5344CB8AC3E}">
        <p14:creationId xmlns:p14="http://schemas.microsoft.com/office/powerpoint/2010/main" val="20600814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10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10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10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p:cNvSpPr>
          <p:nvPr>
            <p:ph type="title"/>
          </p:nvPr>
        </p:nvSpPr>
        <p:spPr/>
        <p:txBody>
          <a:bodyPr/>
          <a:lstStyle/>
          <a:p>
            <a:r>
              <a:rPr lang="en-US" dirty="0"/>
              <a:t>Lets Find Out!</a:t>
            </a:r>
          </a:p>
        </p:txBody>
      </p:sp>
      <p:sp>
        <p:nvSpPr>
          <p:cNvPr id="49154" name="Rectangle 3"/>
          <p:cNvSpPr>
            <a:spLocks noGrp="1"/>
          </p:cNvSpPr>
          <p:nvPr>
            <p:ph type="body" idx="1"/>
          </p:nvPr>
        </p:nvSpPr>
        <p:spPr/>
        <p:txBody>
          <a:bodyPr/>
          <a:lstStyle/>
          <a:p>
            <a:r>
              <a:rPr lang="en-US" sz="4000" dirty="0"/>
              <a:t>Reading: </a:t>
            </a:r>
            <a:r>
              <a:rPr lang="en-US" sz="4000" i="1" dirty="0">
                <a:latin typeface="Cambria"/>
                <a:cs typeface="Cambria"/>
              </a:rPr>
              <a:t>Control Of Heart Rate</a:t>
            </a:r>
          </a:p>
          <a:p>
            <a:pPr lvl="1"/>
            <a:r>
              <a:rPr lang="en-US" sz="4000" dirty="0"/>
              <a:t>Paired Reading </a:t>
            </a:r>
          </a:p>
          <a:p>
            <a:pPr marL="457200" lvl="1" indent="0">
              <a:buNone/>
            </a:pPr>
            <a:endParaRPr lang="en-US" sz="4000" dirty="0"/>
          </a:p>
          <a:p>
            <a:pPr lvl="1"/>
            <a:r>
              <a:rPr lang="en-US" sz="4000" dirty="0"/>
              <a:t>Text Mining</a:t>
            </a:r>
          </a:p>
        </p:txBody>
      </p:sp>
      <p:pic>
        <p:nvPicPr>
          <p:cNvPr id="5" name="Picture 4" descr="ook, Books, Library Books, Reading, Verb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6362" y="2743200"/>
            <a:ext cx="3500438" cy="3429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9154">
                                            <p:txEl>
                                              <p:pRg st="0" end="0"/>
                                            </p:txEl>
                                          </p:spTgt>
                                        </p:tgtEl>
                                        <p:attrNameLst>
                                          <p:attrName>style.visibility</p:attrName>
                                        </p:attrNameLst>
                                      </p:cBhvr>
                                      <p:to>
                                        <p:strVal val="visible"/>
                                      </p:to>
                                    </p:set>
                                    <p:anim calcmode="lin" valueType="num">
                                      <p:cBhvr additive="base">
                                        <p:cTn id="7" dur="500" fill="hold"/>
                                        <p:tgtEl>
                                          <p:spTgt spid="4915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9154">
                                            <p:txEl>
                                              <p:pRg st="0" end="0"/>
                                            </p:txEl>
                                          </p:spTgt>
                                        </p:tgtEl>
                                        <p:attrNameLst>
                                          <p:attrName>ppt_y</p:attrName>
                                        </p:attrNameLst>
                                      </p:cBhvr>
                                      <p:tavLst>
                                        <p:tav tm="0">
                                          <p:val>
                                            <p:strVal val="1+#ppt_h/2"/>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4915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9154">
                                            <p:txEl>
                                              <p:pRg st="3" end="3"/>
                                            </p:txEl>
                                          </p:spTgt>
                                        </p:tgtEl>
                                        <p:attrNameLst>
                                          <p:attrName>style.visibility</p:attrName>
                                        </p:attrNameLst>
                                      </p:cBhvr>
                                      <p:to>
                                        <p:strVal val="visible"/>
                                      </p:to>
                                    </p:set>
                                    <p:animEffect transition="in" filter="fade">
                                      <p:cBhvr>
                                        <p:cTn id="15" dur="500"/>
                                        <p:tgtEl>
                                          <p:spTgt spid="4915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58"/>
          <p:cNvSpPr>
            <a:spLocks noGrp="1"/>
          </p:cNvSpPr>
          <p:nvPr>
            <p:ph type="title"/>
          </p:nvPr>
        </p:nvSpPr>
        <p:spPr>
          <a:prstGeom prst="rect">
            <a:avLst/>
          </a:prstGeom>
        </p:spPr>
        <p:txBody>
          <a:bodyPr>
            <a:normAutofit fontScale="90000"/>
          </a:bodyPr>
          <a:lstStyle/>
          <a:p>
            <a:r>
              <a:rPr dirty="0"/>
              <a:t>Teacher notes</a:t>
            </a:r>
          </a:p>
        </p:txBody>
      </p:sp>
      <p:pic>
        <p:nvPicPr>
          <p:cNvPr id="159" name="pasted-image.pdf"/>
          <p:cNvPicPr>
            <a:picLocks noChangeAspect="1"/>
          </p:cNvPicPr>
          <p:nvPr/>
        </p:nvPicPr>
        <p:blipFill>
          <a:blip r:embed="rId3">
            <a:extLst/>
          </a:blip>
          <a:stretch>
            <a:fillRect/>
          </a:stretch>
        </p:blipFill>
        <p:spPr>
          <a:xfrm>
            <a:off x="230565" y="6418481"/>
            <a:ext cx="937618" cy="330399"/>
          </a:xfrm>
          <a:prstGeom prst="rect">
            <a:avLst/>
          </a:prstGeom>
          <a:ln w="12700">
            <a:miter lim="400000"/>
          </a:ln>
        </p:spPr>
      </p:pic>
      <p:sp>
        <p:nvSpPr>
          <p:cNvPr id="160" name="Shape 160"/>
          <p:cNvSpPr/>
          <p:nvPr/>
        </p:nvSpPr>
        <p:spPr>
          <a:xfrm>
            <a:off x="299701" y="1097591"/>
            <a:ext cx="8544599" cy="1091898"/>
          </a:xfrm>
          <a:prstGeom prst="rect">
            <a:avLst/>
          </a:prstGeom>
          <a:ln w="12700">
            <a:miter lim="400000"/>
          </a:ln>
          <a:extLst>
            <a:ext uri="{C572A759-6A51-4108-AA02-DFA0A04FC94B}">
              <ma14:wrappingTextBoxFlag xmlns:ma14="http://schemas.microsoft.com/office/mac/drawingml/2011/main" val="1"/>
            </a:ext>
          </a:extLst>
        </p:spPr>
        <p:txBody>
          <a:bodyPr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dirty="0"/>
              <a:t>We use these symbols</a:t>
            </a:r>
            <a:r>
              <a:rPr lang="en-US" dirty="0"/>
              <a:t> on student slides</a:t>
            </a:r>
            <a:r>
              <a:rPr dirty="0"/>
              <a:t> to communicate to </a:t>
            </a:r>
            <a:r>
              <a:rPr lang="en-US" dirty="0"/>
              <a:t>them</a:t>
            </a:r>
            <a:r>
              <a:rPr dirty="0"/>
              <a:t> the following actions:</a:t>
            </a:r>
          </a:p>
        </p:txBody>
      </p:sp>
      <p:pic>
        <p:nvPicPr>
          <p:cNvPr id="161" name="pasted-image.pdf"/>
          <p:cNvPicPr>
            <a:picLocks noChangeAspect="1"/>
          </p:cNvPicPr>
          <p:nvPr/>
        </p:nvPicPr>
        <p:blipFill>
          <a:blip r:embed="rId4">
            <a:extLst/>
          </a:blip>
          <a:stretch>
            <a:fillRect/>
          </a:stretch>
        </p:blipFill>
        <p:spPr>
          <a:xfrm>
            <a:off x="6693356" y="2845921"/>
            <a:ext cx="901899" cy="901899"/>
          </a:xfrm>
          <a:prstGeom prst="rect">
            <a:avLst/>
          </a:prstGeom>
          <a:ln w="12700">
            <a:miter lim="400000"/>
          </a:ln>
        </p:spPr>
      </p:pic>
      <p:sp>
        <p:nvSpPr>
          <p:cNvPr id="162" name="Shape 162"/>
          <p:cNvSpPr/>
          <p:nvPr/>
        </p:nvSpPr>
        <p:spPr>
          <a:xfrm>
            <a:off x="6091936" y="4004771"/>
            <a:ext cx="2114962" cy="800536"/>
          </a:xfrm>
          <a:prstGeom prst="rect">
            <a:avLst/>
          </a:prstGeom>
          <a:ln w="12700">
            <a:miter lim="400000"/>
          </a:ln>
          <a:extLst>
            <a:ext uri="{C572A759-6A51-4108-AA02-DFA0A04FC94B}">
              <ma14:wrappingTextBoxFlag xmlns:ma14="http://schemas.microsoft.com/office/mac/drawingml/2011/main" val="1"/>
            </a:ext>
          </a:extLst>
        </p:spPr>
        <p:txBody>
          <a:bodyPr wrap="square" lIns="35717" tIns="35717" rIns="35717" bIns="35717" anchor="ctr">
            <a:spAutoFit/>
          </a:bodyPr>
          <a:lstStyle>
            <a:lvl1pPr>
              <a:lnSpc>
                <a:spcPct val="120000"/>
              </a:lnSpc>
              <a:defRPr sz="2800">
                <a:solidFill>
                  <a:srgbClr val="583F34"/>
                </a:solidFill>
                <a:latin typeface="Arial"/>
                <a:ea typeface="Arial"/>
                <a:cs typeface="Arial"/>
                <a:sym typeface="Arial"/>
              </a:defRPr>
            </a:lvl1pPr>
          </a:lstStyle>
          <a:p>
            <a:pPr algn="ctr"/>
            <a:r>
              <a:rPr sz="2000" dirty="0"/>
              <a:t>Work in research groups </a:t>
            </a:r>
          </a:p>
        </p:txBody>
      </p:sp>
      <p:sp>
        <p:nvSpPr>
          <p:cNvPr id="163" name="Shape 163"/>
          <p:cNvSpPr/>
          <p:nvPr/>
        </p:nvSpPr>
        <p:spPr>
          <a:xfrm>
            <a:off x="6095285" y="2726255"/>
            <a:ext cx="2098041" cy="2131220"/>
          </a:xfrm>
          <a:prstGeom prst="rect">
            <a:avLst/>
          </a:prstGeom>
          <a:ln>
            <a:solidFill>
              <a:srgbClr val="583F34"/>
            </a:solidFill>
          </a:ln>
        </p:spPr>
        <p:txBody>
          <a:bodyPr lIns="35717" tIns="35717" rIns="35717" bIns="35717" anchor="ctr"/>
          <a:lstStyle/>
          <a:p>
            <a:endParaRPr dirty="0"/>
          </a:p>
        </p:txBody>
      </p:sp>
      <p:sp>
        <p:nvSpPr>
          <p:cNvPr id="164" name="Shape 164"/>
          <p:cNvSpPr/>
          <p:nvPr/>
        </p:nvSpPr>
        <p:spPr>
          <a:xfrm>
            <a:off x="1059789" y="4188423"/>
            <a:ext cx="700509" cy="431204"/>
          </a:xfrm>
          <a:prstGeom prst="rect">
            <a:avLst/>
          </a:prstGeom>
          <a:ln w="12700">
            <a:miter lim="400000"/>
          </a:ln>
          <a:extLst>
            <a:ext uri="{C572A759-6A51-4108-AA02-DFA0A04FC94B}">
              <ma14:wrappingTextBoxFlag xmlns:ma14="http://schemas.microsoft.com/office/mac/drawingml/2011/main" val="1"/>
            </a:ext>
          </a:extLst>
        </p:spPr>
        <p:txBody>
          <a:bodyPr wrap="none"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sz="2000" dirty="0"/>
              <a:t>Think</a:t>
            </a:r>
          </a:p>
        </p:txBody>
      </p:sp>
      <p:sp>
        <p:nvSpPr>
          <p:cNvPr id="165" name="Shape 165"/>
          <p:cNvSpPr/>
          <p:nvPr/>
        </p:nvSpPr>
        <p:spPr>
          <a:xfrm>
            <a:off x="586872" y="2726255"/>
            <a:ext cx="1637607" cy="2131220"/>
          </a:xfrm>
          <a:prstGeom prst="rect">
            <a:avLst/>
          </a:prstGeom>
          <a:ln>
            <a:solidFill>
              <a:srgbClr val="583F34"/>
            </a:solidFill>
          </a:ln>
        </p:spPr>
        <p:txBody>
          <a:bodyPr lIns="35717" tIns="35717" rIns="35717" bIns="35717" anchor="ctr"/>
          <a:lstStyle/>
          <a:p>
            <a:endParaRPr dirty="0"/>
          </a:p>
        </p:txBody>
      </p:sp>
      <p:sp>
        <p:nvSpPr>
          <p:cNvPr id="166" name="Shape 166"/>
          <p:cNvSpPr/>
          <p:nvPr/>
        </p:nvSpPr>
        <p:spPr>
          <a:xfrm>
            <a:off x="4389648" y="4188423"/>
            <a:ext cx="1350276" cy="431204"/>
          </a:xfrm>
          <a:prstGeom prst="rect">
            <a:avLst/>
          </a:prstGeom>
          <a:ln w="12700">
            <a:miter lim="400000"/>
          </a:ln>
          <a:extLst>
            <a:ext uri="{C572A759-6A51-4108-AA02-DFA0A04FC94B}">
              <ma14:wrappingTextBoxFlag xmlns:ma14="http://schemas.microsoft.com/office/mac/drawingml/2011/main" val="1"/>
            </a:ext>
          </a:extLst>
        </p:spPr>
        <p:txBody>
          <a:bodyPr wrap="none"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sz="2000" dirty="0"/>
              <a:t>Write down</a:t>
            </a:r>
          </a:p>
        </p:txBody>
      </p:sp>
      <p:sp>
        <p:nvSpPr>
          <p:cNvPr id="167" name="Shape 167"/>
          <p:cNvSpPr/>
          <p:nvPr/>
        </p:nvSpPr>
        <p:spPr>
          <a:xfrm>
            <a:off x="4296052" y="2726255"/>
            <a:ext cx="1513565" cy="2131220"/>
          </a:xfrm>
          <a:prstGeom prst="rect">
            <a:avLst/>
          </a:prstGeom>
          <a:ln>
            <a:solidFill>
              <a:srgbClr val="583F34"/>
            </a:solidFill>
          </a:ln>
        </p:spPr>
        <p:txBody>
          <a:bodyPr lIns="35717" tIns="35717" rIns="35717" bIns="35717" anchor="ctr"/>
          <a:lstStyle/>
          <a:p>
            <a:endParaRPr dirty="0"/>
          </a:p>
        </p:txBody>
      </p:sp>
      <p:sp>
        <p:nvSpPr>
          <p:cNvPr id="168" name="Shape 168"/>
          <p:cNvSpPr/>
          <p:nvPr/>
        </p:nvSpPr>
        <p:spPr>
          <a:xfrm>
            <a:off x="2855472" y="4188423"/>
            <a:ext cx="756539" cy="431204"/>
          </a:xfrm>
          <a:prstGeom prst="rect">
            <a:avLst/>
          </a:prstGeom>
          <a:ln w="12700">
            <a:miter lim="400000"/>
          </a:ln>
          <a:extLst>
            <a:ext uri="{C572A759-6A51-4108-AA02-DFA0A04FC94B}">
              <ma14:wrappingTextBoxFlag xmlns:ma14="http://schemas.microsoft.com/office/mac/drawingml/2011/main" val="1"/>
            </a:ext>
          </a:extLst>
        </p:spPr>
        <p:txBody>
          <a:bodyPr wrap="none"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sz="2000" dirty="0"/>
              <a:t>Share</a:t>
            </a:r>
          </a:p>
        </p:txBody>
      </p:sp>
      <p:sp>
        <p:nvSpPr>
          <p:cNvPr id="169" name="Shape 169"/>
          <p:cNvSpPr/>
          <p:nvPr/>
        </p:nvSpPr>
        <p:spPr>
          <a:xfrm>
            <a:off x="2526422" y="2726255"/>
            <a:ext cx="1405665" cy="2131220"/>
          </a:xfrm>
          <a:prstGeom prst="rect">
            <a:avLst/>
          </a:prstGeom>
          <a:ln>
            <a:solidFill>
              <a:srgbClr val="583F34"/>
            </a:solidFill>
          </a:ln>
        </p:spPr>
        <p:txBody>
          <a:bodyPr lIns="35717" tIns="35717" rIns="35717" bIns="35717" anchor="ctr"/>
          <a:lstStyle/>
          <a:p>
            <a:endParaRPr dirty="0"/>
          </a:p>
        </p:txBody>
      </p:sp>
      <p:pic>
        <p:nvPicPr>
          <p:cNvPr id="170" name="pasted-image.pdf"/>
          <p:cNvPicPr>
            <a:picLocks noChangeAspect="1"/>
          </p:cNvPicPr>
          <p:nvPr/>
        </p:nvPicPr>
        <p:blipFill>
          <a:blip r:embed="rId5">
            <a:extLst/>
          </a:blip>
          <a:stretch>
            <a:fillRect/>
          </a:stretch>
        </p:blipFill>
        <p:spPr>
          <a:xfrm>
            <a:off x="4585404" y="2963666"/>
            <a:ext cx="927101" cy="934713"/>
          </a:xfrm>
          <a:prstGeom prst="rect">
            <a:avLst/>
          </a:prstGeom>
          <a:ln w="12700">
            <a:miter lim="400000"/>
          </a:ln>
        </p:spPr>
      </p:pic>
      <p:pic>
        <p:nvPicPr>
          <p:cNvPr id="171" name="pasted-image.pdf"/>
          <p:cNvPicPr>
            <a:picLocks noChangeAspect="1"/>
          </p:cNvPicPr>
          <p:nvPr/>
        </p:nvPicPr>
        <p:blipFill>
          <a:blip r:embed="rId6">
            <a:extLst/>
          </a:blip>
          <a:stretch>
            <a:fillRect/>
          </a:stretch>
        </p:blipFill>
        <p:spPr>
          <a:xfrm>
            <a:off x="686840" y="2782687"/>
            <a:ext cx="1344251" cy="1364064"/>
          </a:xfrm>
          <a:prstGeom prst="rect">
            <a:avLst/>
          </a:prstGeom>
          <a:ln w="12700">
            <a:miter lim="400000"/>
          </a:ln>
        </p:spPr>
      </p:pic>
      <p:pic>
        <p:nvPicPr>
          <p:cNvPr id="172" name="pasted-image.pdf"/>
          <p:cNvPicPr>
            <a:picLocks noChangeAspect="1"/>
          </p:cNvPicPr>
          <p:nvPr/>
        </p:nvPicPr>
        <p:blipFill>
          <a:blip r:embed="rId7">
            <a:extLst/>
          </a:blip>
          <a:stretch>
            <a:fillRect/>
          </a:stretch>
        </p:blipFill>
        <p:spPr>
          <a:xfrm>
            <a:off x="2635112" y="2838287"/>
            <a:ext cx="1071713" cy="1364064"/>
          </a:xfrm>
          <a:prstGeom prst="rect">
            <a:avLst/>
          </a:prstGeom>
          <a:ln w="12700">
            <a:miter lim="400000"/>
          </a:ln>
        </p:spPr>
      </p:pic>
    </p:spTree>
    <p:extLst>
      <p:ext uri="{BB962C8B-B14F-4D97-AF65-F5344CB8AC3E}">
        <p14:creationId xmlns:p14="http://schemas.microsoft.com/office/powerpoint/2010/main" val="388898482"/>
      </p:ext>
    </p:extLst>
  </p:cSld>
  <p:clrMapOvr>
    <a:masterClrMapping/>
  </p:clrMapOvr>
  <p:transition xmlns:p14="http://schemas.microsoft.com/office/powerpoint/2010/mai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68125656-714C-4204-A3D9-85E75C7F2C2F}"/>
              </a:ext>
            </a:extLst>
          </p:cNvPr>
          <p:cNvSpPr>
            <a:spLocks noGrp="1"/>
          </p:cNvSpPr>
          <p:nvPr>
            <p:ph idx="1"/>
          </p:nvPr>
        </p:nvSpPr>
        <p:spPr>
          <a:xfrm>
            <a:off x="457200" y="304800"/>
            <a:ext cx="8229600" cy="6553200"/>
          </a:xfrm>
        </p:spPr>
        <p:txBody>
          <a:bodyPr/>
          <a:lstStyle/>
          <a:p>
            <a:pPr marL="0" indent="0">
              <a:buNone/>
            </a:pPr>
            <a:r>
              <a:rPr lang="en-US" sz="2800" b="1" dirty="0"/>
              <a:t>Paired Reading Directions:</a:t>
            </a:r>
          </a:p>
          <a:p>
            <a:pPr marL="685800" lvl="1" indent="-342900">
              <a:buFont typeface="+mj-lt"/>
              <a:buAutoNum type="arabicPeriod"/>
            </a:pPr>
            <a:r>
              <a:rPr lang="en-US" sz="2400" dirty="0">
                <a:solidFill>
                  <a:srgbClr val="583F34"/>
                </a:solidFill>
              </a:rPr>
              <a:t>Work in pairs.</a:t>
            </a:r>
          </a:p>
          <a:p>
            <a:pPr marL="685800" lvl="1" indent="-342900">
              <a:buFont typeface="+mj-lt"/>
              <a:buAutoNum type="arabicPeriod"/>
            </a:pPr>
            <a:r>
              <a:rPr lang="en-US" sz="2400" dirty="0">
                <a:solidFill>
                  <a:srgbClr val="583F34"/>
                </a:solidFill>
              </a:rPr>
              <a:t>Partner A reads the first paragraph aloud. </a:t>
            </a:r>
          </a:p>
          <a:p>
            <a:pPr marL="685800" lvl="1" indent="-342900">
              <a:buFont typeface="+mj-lt"/>
              <a:buAutoNum type="arabicPeriod"/>
            </a:pPr>
            <a:r>
              <a:rPr lang="en-US" sz="2400" dirty="0">
                <a:solidFill>
                  <a:srgbClr val="583F34"/>
                </a:solidFill>
              </a:rPr>
              <a:t>Partner B summarizes the paragraph aloud.</a:t>
            </a:r>
          </a:p>
          <a:p>
            <a:pPr marL="685800" lvl="1" indent="-342900">
              <a:buFont typeface="+mj-lt"/>
              <a:buAutoNum type="arabicPeriod"/>
            </a:pPr>
            <a:r>
              <a:rPr lang="en-US" sz="2400" dirty="0">
                <a:solidFill>
                  <a:srgbClr val="583F34"/>
                </a:solidFill>
              </a:rPr>
              <a:t>Both discuss and write down the main ideas of the paragraph. </a:t>
            </a:r>
          </a:p>
          <a:p>
            <a:pPr marL="0" indent="0">
              <a:buNone/>
            </a:pPr>
            <a:r>
              <a:rPr lang="en-US" sz="2400" dirty="0">
                <a:solidFill>
                  <a:srgbClr val="583F34"/>
                </a:solidFill>
              </a:rPr>
              <a:t>     5. Switch roles for the next paragraph.</a:t>
            </a:r>
          </a:p>
          <a:p>
            <a:pPr marL="0" indent="0">
              <a:buNone/>
            </a:pPr>
            <a:r>
              <a:rPr lang="en-US" sz="2800" b="1" dirty="0">
                <a:solidFill>
                  <a:srgbClr val="583F34"/>
                </a:solidFill>
              </a:rPr>
              <a:t>Text Mining</a:t>
            </a:r>
          </a:p>
          <a:p>
            <a:pPr marL="0" indent="0">
              <a:buNone/>
            </a:pPr>
            <a:r>
              <a:rPr lang="en-US" sz="2400" dirty="0">
                <a:solidFill>
                  <a:srgbClr val="583F34"/>
                </a:solidFill>
              </a:rPr>
              <a:t>When you finish the paired reading, "Mine” the text for the information below in the parts of the reading that focus on heart rate change as it relates to changing activity levels.</a:t>
            </a:r>
          </a:p>
          <a:p>
            <a:r>
              <a:rPr lang="en-US" sz="2400" dirty="0">
                <a:solidFill>
                  <a:srgbClr val="583F34"/>
                </a:solidFill>
              </a:rPr>
              <a:t>Structures Involved	</a:t>
            </a:r>
          </a:p>
          <a:p>
            <a:r>
              <a:rPr lang="en-US" sz="2400" dirty="0">
                <a:solidFill>
                  <a:srgbClr val="583F34"/>
                </a:solidFill>
              </a:rPr>
              <a:t>Types of Messages	</a:t>
            </a:r>
          </a:p>
          <a:p>
            <a:r>
              <a:rPr lang="en-US" sz="2400" dirty="0">
                <a:solidFill>
                  <a:srgbClr val="583F34"/>
                </a:solidFill>
              </a:rPr>
              <a:t>Environmental Change/Trigger	</a:t>
            </a:r>
          </a:p>
          <a:p>
            <a:r>
              <a:rPr lang="en-US" sz="2400" dirty="0">
                <a:solidFill>
                  <a:srgbClr val="583F34"/>
                </a:solidFill>
              </a:rPr>
              <a:t> Body Response to the Environmental Change</a:t>
            </a:r>
          </a:p>
          <a:p>
            <a:endParaRPr lang="en-US" dirty="0"/>
          </a:p>
        </p:txBody>
      </p:sp>
    </p:spTree>
    <p:extLst>
      <p:ext uri="{BB962C8B-B14F-4D97-AF65-F5344CB8AC3E}">
        <p14:creationId xmlns:p14="http://schemas.microsoft.com/office/powerpoint/2010/main" val="3133166853"/>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p:cNvSpPr>
          <p:nvPr>
            <p:ph type="title"/>
          </p:nvPr>
        </p:nvSpPr>
        <p:spPr>
          <a:xfrm>
            <a:off x="381000" y="-381000"/>
            <a:ext cx="8229600" cy="1143000"/>
          </a:xfrm>
        </p:spPr>
        <p:txBody>
          <a:bodyPr/>
          <a:lstStyle/>
          <a:p>
            <a:r>
              <a:rPr lang="en-US" dirty="0"/>
              <a:t>Putting It All Together</a:t>
            </a:r>
          </a:p>
        </p:txBody>
      </p:sp>
      <p:sp>
        <p:nvSpPr>
          <p:cNvPr id="50178" name="Rectangle 3"/>
          <p:cNvSpPr>
            <a:spLocks noGrp="1"/>
          </p:cNvSpPr>
          <p:nvPr>
            <p:ph type="body" idx="1"/>
          </p:nvPr>
        </p:nvSpPr>
        <p:spPr>
          <a:xfrm>
            <a:off x="152400" y="457200"/>
            <a:ext cx="8839200" cy="4876800"/>
          </a:xfrm>
        </p:spPr>
        <p:txBody>
          <a:bodyPr/>
          <a:lstStyle/>
          <a:p>
            <a:pPr>
              <a:lnSpc>
                <a:spcPct val="90000"/>
              </a:lnSpc>
            </a:pPr>
            <a:r>
              <a:rPr lang="en-US" sz="2400" dirty="0"/>
              <a:t>On your white board use the manipulatives to create a map of the flow of information that will help you answer our driving question.</a:t>
            </a:r>
          </a:p>
          <a:p>
            <a:pPr>
              <a:lnSpc>
                <a:spcPct val="90000"/>
              </a:lnSpc>
            </a:pPr>
            <a:r>
              <a:rPr lang="en-US" sz="2400" dirty="0"/>
              <a:t>Begin by mapping the sequence that shows how </a:t>
            </a:r>
            <a:r>
              <a:rPr lang="en-US" sz="2400" b="1" dirty="0">
                <a:solidFill>
                  <a:srgbClr val="C00000"/>
                </a:solidFill>
              </a:rPr>
              <a:t>EXERCISE RESULTS IN AN </a:t>
            </a:r>
            <a:r>
              <a:rPr lang="en-US" sz="2400" b="1" u="sng" dirty="0">
                <a:solidFill>
                  <a:srgbClr val="C00000"/>
                </a:solidFill>
              </a:rPr>
              <a:t>INCREASE</a:t>
            </a:r>
            <a:r>
              <a:rPr lang="en-US" sz="2400" b="1" dirty="0">
                <a:solidFill>
                  <a:srgbClr val="C00000"/>
                </a:solidFill>
              </a:rPr>
              <a:t> IN HEART RATE</a:t>
            </a:r>
            <a:r>
              <a:rPr lang="en-US" sz="2400" dirty="0"/>
              <a:t> </a:t>
            </a:r>
            <a:r>
              <a:rPr lang="en-US" sz="2400" b="1" dirty="0">
                <a:solidFill>
                  <a:srgbClr val="0070C0"/>
                </a:solidFill>
              </a:rPr>
              <a:t>(NOTE: you will not use all of the pieces yet).</a:t>
            </a:r>
          </a:p>
          <a:p>
            <a:pPr>
              <a:lnSpc>
                <a:spcPct val="90000"/>
              </a:lnSpc>
            </a:pPr>
            <a:r>
              <a:rPr lang="en-US" sz="2400" u="sng" dirty="0"/>
              <a:t>Start with the muscle cells </a:t>
            </a:r>
            <a:r>
              <a:rPr lang="en-US" sz="2400" dirty="0"/>
              <a:t>(that is where the need is happening) .</a:t>
            </a:r>
          </a:p>
          <a:p>
            <a:pPr>
              <a:lnSpc>
                <a:spcPct val="90000"/>
              </a:lnSpc>
            </a:pPr>
            <a:r>
              <a:rPr lang="en-US" sz="2400" dirty="0"/>
              <a:t>Use arrows to show the direction information is flowing.</a:t>
            </a:r>
          </a:p>
          <a:p>
            <a:pPr>
              <a:lnSpc>
                <a:spcPct val="90000"/>
              </a:lnSpc>
            </a:pPr>
            <a:r>
              <a:rPr lang="en-US" sz="2400" dirty="0"/>
              <a:t>To help, use your:</a:t>
            </a:r>
          </a:p>
          <a:p>
            <a:pPr lvl="1">
              <a:lnSpc>
                <a:spcPct val="90000"/>
              </a:lnSpc>
            </a:pPr>
            <a:r>
              <a:rPr lang="en-US" sz="2400" dirty="0"/>
              <a:t>Doodle Sheet</a:t>
            </a:r>
          </a:p>
          <a:p>
            <a:pPr lvl="1">
              <a:lnSpc>
                <a:spcPct val="90000"/>
              </a:lnSpc>
            </a:pPr>
            <a:r>
              <a:rPr lang="en-US" sz="2400" dirty="0"/>
              <a:t>Reading: Control Of Heart Rate</a:t>
            </a:r>
          </a:p>
          <a:p>
            <a:pPr lvl="1">
              <a:lnSpc>
                <a:spcPct val="90000"/>
              </a:lnSpc>
            </a:pPr>
            <a:r>
              <a:rPr lang="en-US" sz="2400" dirty="0"/>
              <a:t>Summary Sheet: Control Of Heart Rate </a:t>
            </a:r>
          </a:p>
          <a:p>
            <a:pPr lvl="1">
              <a:lnSpc>
                <a:spcPct val="90000"/>
              </a:lnSpc>
            </a:pPr>
            <a:endParaRPr lang="en-US" sz="2400" dirty="0"/>
          </a:p>
          <a:p>
            <a:pPr>
              <a:lnSpc>
                <a:spcPct val="90000"/>
              </a:lnSpc>
            </a:pPr>
            <a:endParaRPr lang="en-US" dirty="0"/>
          </a:p>
        </p:txBody>
      </p:sp>
      <p:sp>
        <p:nvSpPr>
          <p:cNvPr id="2" name="TextBox 1"/>
          <p:cNvSpPr txBox="1"/>
          <p:nvPr/>
        </p:nvSpPr>
        <p:spPr>
          <a:xfrm>
            <a:off x="152400" y="4724400"/>
            <a:ext cx="6248400" cy="1938992"/>
          </a:xfrm>
          <a:prstGeom prst="rect">
            <a:avLst/>
          </a:prstGeom>
          <a:noFill/>
        </p:spPr>
        <p:txBody>
          <a:bodyPr wrap="square" rtlCol="0">
            <a:spAutoFit/>
          </a:bodyPr>
          <a:lstStyle/>
          <a:p>
            <a:pPr marL="342900" indent="-342900">
              <a:buFont typeface="Arial"/>
              <a:buChar char="•"/>
            </a:pPr>
            <a:r>
              <a:rPr lang="en-US" sz="2400" dirty="0"/>
              <a:t>When you finish, leave pieces in place.</a:t>
            </a:r>
          </a:p>
          <a:p>
            <a:pPr marL="342900" indent="-342900">
              <a:buFont typeface="Arial"/>
              <a:buChar char="•"/>
            </a:pPr>
            <a:r>
              <a:rPr lang="en-US" sz="2400" dirty="0"/>
              <a:t>Then, starting again with muscle cells, map the sequence showing how </a:t>
            </a:r>
            <a:r>
              <a:rPr lang="en-US" sz="2400" b="1" dirty="0" smtClean="0">
                <a:solidFill>
                  <a:srgbClr val="C00000"/>
                </a:solidFill>
              </a:rPr>
              <a:t>HEART </a:t>
            </a:r>
            <a:r>
              <a:rPr lang="en-US" sz="2400" b="1" dirty="0">
                <a:solidFill>
                  <a:srgbClr val="C00000"/>
                </a:solidFill>
              </a:rPr>
              <a:t>RATE </a:t>
            </a:r>
            <a:r>
              <a:rPr lang="en-US" sz="2400" b="1" u="sng" dirty="0">
                <a:solidFill>
                  <a:srgbClr val="C00000"/>
                </a:solidFill>
              </a:rPr>
              <a:t>DECREASES</a:t>
            </a:r>
            <a:r>
              <a:rPr lang="en-US" sz="2400" b="1" dirty="0">
                <a:solidFill>
                  <a:srgbClr val="C00000"/>
                </a:solidFill>
              </a:rPr>
              <a:t> AFTER REST.</a:t>
            </a:r>
          </a:p>
          <a:p>
            <a:pPr marL="342900" indent="-342900">
              <a:buFont typeface="Arial"/>
              <a:buChar char="•"/>
            </a:pPr>
            <a:r>
              <a:rPr lang="en-US" sz="2400" dirty="0"/>
              <a:t>Have teacher approve when finished.    </a:t>
            </a:r>
          </a:p>
        </p:txBody>
      </p:sp>
      <p:pic>
        <p:nvPicPr>
          <p:cNvPr id="6" name="Picture 6" descr="hinking, Brain, Head, Idea, Intelligence, Mi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36217" y="3657600"/>
            <a:ext cx="3083983" cy="236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03302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17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017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017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017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0178">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0178">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0178">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0178">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9ACBDC1-7D27-4C9C-AC5C-9DAAA6B66A58}"/>
              </a:ext>
            </a:extLst>
          </p:cNvPr>
          <p:cNvSpPr>
            <a:spLocks noGrp="1"/>
          </p:cNvSpPr>
          <p:nvPr>
            <p:ph type="title"/>
          </p:nvPr>
        </p:nvSpPr>
        <p:spPr/>
        <p:txBody>
          <a:bodyPr/>
          <a:lstStyle/>
          <a:p>
            <a:r>
              <a:rPr lang="en-US" dirty="0"/>
              <a:t>Should we revise our model?</a:t>
            </a:r>
          </a:p>
        </p:txBody>
      </p:sp>
      <p:sp>
        <p:nvSpPr>
          <p:cNvPr id="3" name="Content Placeholder 2">
            <a:extLst>
              <a:ext uri="{FF2B5EF4-FFF2-40B4-BE49-F238E27FC236}">
                <a16:creationId xmlns:a16="http://schemas.microsoft.com/office/drawing/2014/main" xmlns="" id="{803BECFC-D623-41E9-B797-C8AA9EAFA879}"/>
              </a:ext>
            </a:extLst>
          </p:cNvPr>
          <p:cNvSpPr>
            <a:spLocks noGrp="1"/>
          </p:cNvSpPr>
          <p:nvPr>
            <p:ph idx="1"/>
          </p:nvPr>
        </p:nvSpPr>
        <p:spPr/>
        <p:txBody>
          <a:bodyPr/>
          <a:lstStyle/>
          <a:p>
            <a:pPr lvl="0" defTabSz="457200" eaLnBrk="1" fontAlgn="auto" hangingPunct="1">
              <a:spcAft>
                <a:spcPts val="0"/>
              </a:spcAft>
              <a:buFont typeface="Arial"/>
              <a:buChar char="•"/>
            </a:pPr>
            <a:r>
              <a:rPr lang="en-US" sz="2000" dirty="0">
                <a:solidFill>
                  <a:srgbClr val="00B0F0"/>
                </a:solidFill>
              </a:rPr>
              <a:t>[insert model statements here]</a:t>
            </a:r>
          </a:p>
          <a:p>
            <a:pPr marL="0" indent="0">
              <a:buNone/>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573212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LS07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rPr>
              <a:t>What did we figure out? </a:t>
            </a:r>
          </a:p>
          <a:p>
            <a:pPr marL="0" indent="0">
              <a:buNone/>
            </a:pPr>
            <a:r>
              <a:rPr lang="en-US" sz="2000" b="1" dirty="0">
                <a:solidFill>
                  <a:srgbClr val="583F34"/>
                </a:solidFill>
              </a:rPr>
              <a:t>We figures out that body has a series of systems that help regulate heart rate. </a:t>
            </a: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FL LS01 Teacher Reflection Notes:</a:t>
            </a:r>
          </a:p>
          <a:p>
            <a:pPr marL="0" indent="0">
              <a:buNone/>
            </a:pPr>
            <a:endParaRPr lang="en-US" sz="1600" dirty="0">
              <a:solidFill>
                <a:srgbClr val="583F34"/>
              </a:solidFill>
            </a:endParaRPr>
          </a:p>
          <a:p>
            <a:pPr marL="0" indent="0">
              <a:buNone/>
            </a:pPr>
            <a:r>
              <a:rPr lang="en-US" sz="1600" i="1" dirty="0">
                <a:solidFill>
                  <a:srgbClr val="583F34"/>
                </a:solidFill>
              </a:rPr>
              <a:t>Things that went well…</a:t>
            </a:r>
          </a:p>
          <a:p>
            <a:pPr marL="0" indent="0">
              <a:buNone/>
            </a:pPr>
            <a:endParaRPr lang="en-US" sz="1600" i="1" dirty="0">
              <a:solidFill>
                <a:srgbClr val="583F34"/>
              </a:solidFill>
            </a:endParaRPr>
          </a:p>
          <a:p>
            <a:pPr marL="0" indent="0">
              <a:buNone/>
            </a:pPr>
            <a:r>
              <a:rPr lang="en-US" sz="1600" i="1" dirty="0">
                <a:solidFill>
                  <a:srgbClr val="583F34"/>
                </a:solidFill>
              </a:rPr>
              <a:t>Things I would change…</a:t>
            </a:r>
          </a:p>
          <a:p>
            <a:pPr marL="0" indent="0">
              <a:buNone/>
            </a:pPr>
            <a:endParaRPr lang="en-US" sz="1600" i="1" dirty="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3596391316"/>
      </p:ext>
    </p:extLst>
  </p:cSld>
  <p:clrMapOvr>
    <a:masterClrMapping/>
  </p:clrMapOvr>
  <p:transition xmlns:p14="http://schemas.microsoft.com/office/powerpoint/2010/mai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LS08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341052"/>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sym typeface="Wingdings" panose="05000000000000000000" pitchFamily="2" charset="2"/>
              </a:rPr>
              <a:t>MQ: We use our diagram from the manipulative activity on how the body controls heart rate, and our model to  write an explanation to our driving question.  </a:t>
            </a:r>
            <a:endParaRPr lang="en-US" sz="2000" b="1" dirty="0">
              <a:solidFill>
                <a:srgbClr val="583F34"/>
              </a:solidFill>
            </a:endParaRPr>
          </a:p>
        </p:txBody>
      </p:sp>
      <p:sp>
        <p:nvSpPr>
          <p:cNvPr id="31" name="TextBox 30"/>
          <p:cNvSpPr txBox="1"/>
          <p:nvPr/>
        </p:nvSpPr>
        <p:spPr>
          <a:xfrm>
            <a:off x="2853932" y="826566"/>
            <a:ext cx="2480068" cy="369332"/>
          </a:xfrm>
          <a:prstGeom prst="rect">
            <a:avLst/>
          </a:prstGeom>
          <a:noFill/>
        </p:spPr>
        <p:txBody>
          <a:bodyPr wrap="square" rtlCol="0">
            <a:spAutoFit/>
          </a:bodyPr>
          <a:lstStyle/>
          <a:p>
            <a:r>
              <a:rPr lang="en-US" dirty="0">
                <a:solidFill>
                  <a:srgbClr val="583F34"/>
                </a:solidFill>
              </a:rPr>
              <a:t>Time: 15 minutes</a:t>
            </a:r>
          </a:p>
        </p:txBody>
      </p:sp>
      <p:sp>
        <p:nvSpPr>
          <p:cNvPr id="2" name="Rectangle 1"/>
          <p:cNvSpPr/>
          <p:nvPr/>
        </p:nvSpPr>
        <p:spPr>
          <a:xfrm>
            <a:off x="304679" y="3460800"/>
            <a:ext cx="3511170" cy="2062103"/>
          </a:xfrm>
          <a:prstGeom prst="rect">
            <a:avLst/>
          </a:prstGeom>
        </p:spPr>
        <p:txBody>
          <a:bodyPr wrap="square">
            <a:spAutoFit/>
          </a:bodyPr>
          <a:lstStyle/>
          <a:p>
            <a:r>
              <a:rPr lang="en-US" sz="1600" i="1" u="sng" dirty="0">
                <a:solidFill>
                  <a:srgbClr val="583F34"/>
                </a:solidFill>
              </a:rPr>
              <a:t>Resources you will need:</a:t>
            </a:r>
          </a:p>
          <a:p>
            <a:r>
              <a:rPr lang="en-US" sz="1600" i="1" dirty="0">
                <a:solidFill>
                  <a:srgbClr val="583F34"/>
                </a:solidFill>
              </a:rPr>
              <a:t>Individual explanation Handout</a:t>
            </a: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rgbClr val="583F34"/>
                </a:solidFill>
              </a:rPr>
              <a:t>				&lt;continued on next slide&gt;</a:t>
            </a:r>
          </a:p>
        </p:txBody>
      </p:sp>
      <p:grpSp>
        <p:nvGrpSpPr>
          <p:cNvPr id="22" name="Group 21"/>
          <p:cNvGrpSpPr/>
          <p:nvPr/>
        </p:nvGrpSpPr>
        <p:grpSpPr>
          <a:xfrm>
            <a:off x="282908" y="1060839"/>
            <a:ext cx="2571024" cy="2190241"/>
            <a:chOff x="1029484" y="1311626"/>
            <a:chExt cx="2571024" cy="2190241"/>
          </a:xfrm>
          <a:noFill/>
        </p:grpSpPr>
        <p:sp>
          <p:nvSpPr>
            <p:cNvPr id="23"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5" name="Rectangle 24"/>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6" name="Rectangle 25"/>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3720406107"/>
      </p:ext>
    </p:extLst>
  </p:cSld>
  <p:clrMapOvr>
    <a:masterClrMapping/>
  </p:clrMapOvr>
  <p:transition xmlns:p14="http://schemas.microsoft.com/office/powerpoint/2010/mai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p:cNvSpPr>
          <p:nvPr>
            <p:ph type="title"/>
          </p:nvPr>
        </p:nvSpPr>
        <p:spPr/>
        <p:txBody>
          <a:bodyPr/>
          <a:lstStyle/>
          <a:p>
            <a:r>
              <a:rPr lang="en-US"/>
              <a:t>Assessment</a:t>
            </a:r>
          </a:p>
        </p:txBody>
      </p:sp>
      <p:sp>
        <p:nvSpPr>
          <p:cNvPr id="51202" name="Rectangle 3"/>
          <p:cNvSpPr>
            <a:spLocks noGrp="1"/>
          </p:cNvSpPr>
          <p:nvPr>
            <p:ph type="body" idx="1"/>
          </p:nvPr>
        </p:nvSpPr>
        <p:spPr>
          <a:xfrm>
            <a:off x="457200" y="1066800"/>
            <a:ext cx="8229600" cy="4754563"/>
          </a:xfrm>
        </p:spPr>
        <p:txBody>
          <a:bodyPr/>
          <a:lstStyle/>
          <a:p>
            <a:pPr marL="0" indent="0">
              <a:buNone/>
            </a:pPr>
            <a:r>
              <a:rPr lang="en-US" dirty="0"/>
              <a:t>Use your diagram, to answer the driving question.  On the back of your paper.</a:t>
            </a:r>
          </a:p>
          <a:p>
            <a:pPr marL="0" indent="0">
              <a:buNone/>
            </a:pPr>
            <a:r>
              <a:rPr lang="en-US" dirty="0"/>
              <a:t>This is an individual explanation not a group write.  </a:t>
            </a:r>
          </a:p>
          <a:p>
            <a:pPr marL="0" indent="0">
              <a:buNone/>
            </a:pPr>
            <a:r>
              <a:rPr lang="en-US" i="1" dirty="0">
                <a:solidFill>
                  <a:srgbClr val="0070C0"/>
                </a:solidFill>
                <a:latin typeface="Cambria"/>
                <a:cs typeface="Cambria"/>
              </a:rPr>
              <a:t>[Class Driving Question]</a:t>
            </a:r>
            <a:endParaRPr lang="en-US" dirty="0"/>
          </a:p>
        </p:txBody>
      </p:sp>
      <p:sp>
        <p:nvSpPr>
          <p:cNvPr id="2" name="TextBox 1"/>
          <p:cNvSpPr txBox="1"/>
          <p:nvPr/>
        </p:nvSpPr>
        <p:spPr>
          <a:xfrm>
            <a:off x="1828800" y="6581001"/>
            <a:ext cx="5232021" cy="276999"/>
          </a:xfrm>
          <a:prstGeom prst="rect">
            <a:avLst/>
          </a:prstGeom>
          <a:noFill/>
        </p:spPr>
        <p:txBody>
          <a:bodyPr wrap="none" rtlCol="0">
            <a:spAutoFit/>
          </a:bodyPr>
          <a:lstStyle/>
          <a:p>
            <a:r>
              <a:rPr lang="en-US" sz="1200" dirty="0"/>
              <a:t>http://</a:t>
            </a:r>
            <a:r>
              <a:rPr lang="en-US" sz="1200" dirty="0" err="1"/>
              <a:t>www.afro.com</a:t>
            </a:r>
            <a:r>
              <a:rPr lang="en-US" sz="1200" dirty="0"/>
              <a:t>/</a:t>
            </a:r>
            <a:r>
              <a:rPr lang="en-US" sz="1200" dirty="0" err="1"/>
              <a:t>wp</a:t>
            </a:r>
            <a:r>
              <a:rPr lang="en-US" sz="1200" dirty="0"/>
              <a:t>-content/uploads/2016/02/student_testing_t580.jpg</a:t>
            </a:r>
          </a:p>
        </p:txBody>
      </p:sp>
      <p:pic>
        <p:nvPicPr>
          <p:cNvPr id="6" name="Picture 2" descr="mage result for write">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3276600"/>
            <a:ext cx="3114675" cy="3114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37548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120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20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120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LS08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rPr>
              <a:t>What did we figure out?</a:t>
            </a:r>
          </a:p>
          <a:p>
            <a:pPr marL="0" indent="0">
              <a:buNone/>
            </a:pPr>
            <a:r>
              <a:rPr lang="en-US" sz="2000" b="1" dirty="0">
                <a:solidFill>
                  <a:srgbClr val="583F34"/>
                </a:solidFill>
              </a:rPr>
              <a:t>We wrote an explanation that explains how the body regulates heart rate. </a:t>
            </a: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FL LS01 Teacher Reflection Notes:</a:t>
            </a:r>
          </a:p>
          <a:p>
            <a:pPr marL="0" indent="0">
              <a:buNone/>
            </a:pPr>
            <a:endParaRPr lang="en-US" sz="1600" dirty="0">
              <a:solidFill>
                <a:srgbClr val="583F34"/>
              </a:solidFill>
            </a:endParaRPr>
          </a:p>
          <a:p>
            <a:pPr marL="0" indent="0">
              <a:buNone/>
            </a:pPr>
            <a:r>
              <a:rPr lang="en-US" sz="1600" i="1" dirty="0">
                <a:solidFill>
                  <a:srgbClr val="583F34"/>
                </a:solidFill>
              </a:rPr>
              <a:t>Things that went well…</a:t>
            </a:r>
          </a:p>
          <a:p>
            <a:pPr marL="0" indent="0">
              <a:buNone/>
            </a:pPr>
            <a:endParaRPr lang="en-US" sz="1600" i="1" dirty="0">
              <a:solidFill>
                <a:srgbClr val="583F34"/>
              </a:solidFill>
            </a:endParaRPr>
          </a:p>
          <a:p>
            <a:pPr marL="0" indent="0">
              <a:buNone/>
            </a:pPr>
            <a:r>
              <a:rPr lang="en-US" sz="1600" i="1" dirty="0">
                <a:solidFill>
                  <a:srgbClr val="583F34"/>
                </a:solidFill>
              </a:rPr>
              <a:t>Things I would change…</a:t>
            </a:r>
          </a:p>
          <a:p>
            <a:pPr marL="0" indent="0">
              <a:buNone/>
            </a:pPr>
            <a:endParaRPr lang="en-US" sz="1600" i="1" dirty="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1809836858"/>
      </p:ext>
    </p:extLst>
  </p:cSld>
  <p:clrMapOvr>
    <a:masterClrMapping/>
  </p:clrMapOvr>
  <p:transition xmlns:p14="http://schemas.microsoft.com/office/powerpoint/2010/mai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LS09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341052"/>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a:solidFill>
                  <a:srgbClr val="583F34"/>
                </a:solidFill>
                <a:sym typeface="Wingdings" panose="05000000000000000000" pitchFamily="2" charset="2"/>
              </a:rPr>
              <a:t>Now we introduce the term “feedback loop”. The generic feedback diagram handout includes the general terms for the important components of feedback loops. Have students note on their handouts the specific structures in the heart rate feedback loop that plays the role of each of these components.</a:t>
            </a:r>
            <a:endParaRPr lang="en-US" sz="2000" dirty="0">
              <a:solidFill>
                <a:srgbClr val="583F34"/>
              </a:solidFill>
            </a:endParaRPr>
          </a:p>
        </p:txBody>
      </p:sp>
      <p:sp>
        <p:nvSpPr>
          <p:cNvPr id="31" name="TextBox 30"/>
          <p:cNvSpPr txBox="1"/>
          <p:nvPr/>
        </p:nvSpPr>
        <p:spPr>
          <a:xfrm>
            <a:off x="2853932" y="826566"/>
            <a:ext cx="2480068" cy="369332"/>
          </a:xfrm>
          <a:prstGeom prst="rect">
            <a:avLst/>
          </a:prstGeom>
          <a:noFill/>
        </p:spPr>
        <p:txBody>
          <a:bodyPr wrap="square" rtlCol="0">
            <a:spAutoFit/>
          </a:bodyPr>
          <a:lstStyle/>
          <a:p>
            <a:r>
              <a:rPr lang="en-US" dirty="0">
                <a:solidFill>
                  <a:srgbClr val="583F34"/>
                </a:solidFill>
              </a:rPr>
              <a:t>Time: 5 minutes</a:t>
            </a:r>
          </a:p>
        </p:txBody>
      </p:sp>
      <p:sp>
        <p:nvSpPr>
          <p:cNvPr id="2" name="Rectangle 1"/>
          <p:cNvSpPr/>
          <p:nvPr/>
        </p:nvSpPr>
        <p:spPr>
          <a:xfrm>
            <a:off x="282908" y="3454961"/>
            <a:ext cx="3511170" cy="1815882"/>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Generic Feedback Loop handout</a:t>
            </a: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rgbClr val="583F34"/>
                </a:solidFill>
              </a:rPr>
              <a:t>				&lt;continued on next slide&gt;</a:t>
            </a:r>
          </a:p>
        </p:txBody>
      </p:sp>
      <p:grpSp>
        <p:nvGrpSpPr>
          <p:cNvPr id="22" name="Group 21"/>
          <p:cNvGrpSpPr/>
          <p:nvPr/>
        </p:nvGrpSpPr>
        <p:grpSpPr>
          <a:xfrm>
            <a:off x="282908" y="1060839"/>
            <a:ext cx="2571024" cy="2190241"/>
            <a:chOff x="1029484" y="1311626"/>
            <a:chExt cx="2571024" cy="2190241"/>
          </a:xfrm>
          <a:noFill/>
        </p:grpSpPr>
        <p:sp>
          <p:nvSpPr>
            <p:cNvPr id="23"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5" name="Rectangle 24"/>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6" name="Rectangle 25"/>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2157578392"/>
      </p:ext>
    </p:extLst>
  </p:cSld>
  <p:clrMapOvr>
    <a:masterClrMapping/>
  </p:clrMapOvr>
  <p:transition xmlns:p14="http://schemas.microsoft.com/office/powerpoint/2010/mai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p:cNvSpPr>
          <p:nvPr>
            <p:ph type="title"/>
          </p:nvPr>
        </p:nvSpPr>
        <p:spPr>
          <a:xfrm>
            <a:off x="457200" y="-381000"/>
            <a:ext cx="8229600" cy="1143000"/>
          </a:xfrm>
        </p:spPr>
        <p:txBody>
          <a:bodyPr/>
          <a:lstStyle/>
          <a:p>
            <a:r>
              <a:rPr lang="en-US" sz="3600" dirty="0"/>
              <a:t>Feedback Diagram</a:t>
            </a:r>
          </a:p>
        </p:txBody>
      </p:sp>
      <p:sp>
        <p:nvSpPr>
          <p:cNvPr id="52226" name="Rectangle 3"/>
          <p:cNvSpPr>
            <a:spLocks noGrp="1"/>
          </p:cNvSpPr>
          <p:nvPr>
            <p:ph type="body" idx="1"/>
          </p:nvPr>
        </p:nvSpPr>
        <p:spPr>
          <a:xfrm>
            <a:off x="381000" y="457200"/>
            <a:ext cx="8610600" cy="4525963"/>
          </a:xfrm>
        </p:spPr>
        <p:txBody>
          <a:bodyPr/>
          <a:lstStyle/>
          <a:p>
            <a:r>
              <a:rPr lang="en-US" sz="2400" dirty="0"/>
              <a:t>Heart rate regulation is an example of how organisms sense environmental change (external or internal), communicate the information to CNS, process it, and then act upon it. </a:t>
            </a:r>
            <a:r>
              <a:rPr lang="en-US" sz="2400" dirty="0" smtClean="0"/>
              <a:t>This </a:t>
            </a:r>
            <a:r>
              <a:rPr lang="en-US" sz="2400" dirty="0"/>
              <a:t>flow of information ensures the needs of cells are met and is called a </a:t>
            </a:r>
            <a:r>
              <a:rPr lang="en-US" sz="2400" b="1" dirty="0">
                <a:solidFill>
                  <a:srgbClr val="C00000"/>
                </a:solidFill>
              </a:rPr>
              <a:t>FEEDBACK LOOP</a:t>
            </a:r>
            <a:r>
              <a:rPr lang="en-US" sz="2400" dirty="0"/>
              <a:t>.</a:t>
            </a:r>
          </a:p>
          <a:p>
            <a:endParaRPr lang="en-US" sz="2400" dirty="0"/>
          </a:p>
          <a:p>
            <a:r>
              <a:rPr lang="en-US" sz="2400" dirty="0"/>
              <a:t>MANY life functions depend on feedback loops. Feedback loops are the way organisms regulate their internal environments – in other words, maintain </a:t>
            </a:r>
            <a:r>
              <a:rPr lang="en-US" sz="2400" b="1" dirty="0">
                <a:solidFill>
                  <a:srgbClr val="C00000"/>
                </a:solidFill>
              </a:rPr>
              <a:t>HOMEOSTASIS</a:t>
            </a:r>
            <a:r>
              <a:rPr lang="en-US" sz="2400" dirty="0"/>
              <a:t>.</a:t>
            </a:r>
          </a:p>
          <a:p>
            <a:pPr marL="0" indent="0">
              <a:buNone/>
            </a:pPr>
            <a:endParaRPr lang="en-US" sz="2400" dirty="0"/>
          </a:p>
          <a:p>
            <a:r>
              <a:rPr lang="en-US" sz="2400" dirty="0"/>
              <a:t>The Feedback Diagram Handout gives general terms for the important components of feedback loops.</a:t>
            </a:r>
          </a:p>
          <a:p>
            <a:endParaRPr lang="en-US" sz="2400" dirty="0"/>
          </a:p>
          <a:p>
            <a:r>
              <a:rPr lang="en-US" sz="2400" dirty="0"/>
              <a:t>On the front of the handout, note below each term which specific component, of the heart rate feedback loop you just described, plays that role</a:t>
            </a:r>
            <a:r>
              <a:rPr lang="en-US" sz="2800" dirty="0"/>
              <a:t>.</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2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222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222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222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00200" y="508574"/>
            <a:ext cx="5354848" cy="6044625"/>
          </a:xfrm>
        </p:spPr>
      </p:pic>
    </p:spTree>
    <p:extLst>
      <p:ext uri="{BB962C8B-B14F-4D97-AF65-F5344CB8AC3E}">
        <p14:creationId xmlns:p14="http://schemas.microsoft.com/office/powerpoint/2010/main" val="11425238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rPr>
              <a:t>PQM [For Teachers Only]</a:t>
            </a:r>
            <a:endParaRPr sz="2400" dirty="0"/>
          </a:p>
        </p:txBody>
      </p:sp>
      <p:sp>
        <p:nvSpPr>
          <p:cNvPr id="4" name="Content Placeholder 2"/>
          <p:cNvSpPr txBox="1">
            <a:spLocks/>
          </p:cNvSpPr>
          <p:nvPr/>
        </p:nvSpPr>
        <p:spPr>
          <a:xfrm>
            <a:off x="439340" y="665861"/>
            <a:ext cx="8229600" cy="5723482"/>
          </a:xfrm>
          <a:prstGeom prst="rect">
            <a:avLst/>
          </a:prstGeom>
        </p:spPr>
        <p:txBody>
          <a:bodyPr>
            <a:normAutofit fontScale="70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800"/>
              </a:spcAft>
              <a:buNone/>
            </a:pPr>
            <a:r>
              <a:rPr lang="en-US" b="1" dirty="0">
                <a:solidFill>
                  <a:srgbClr val="583F34"/>
                </a:solidFill>
              </a:rPr>
              <a:t>Phenomena: </a:t>
            </a:r>
            <a:r>
              <a:rPr lang="en-US" dirty="0"/>
              <a:t>Organisms live in constantly changing environments but living cells can only survive within a narrow range of conditions (temperature, pH, concentrations of substances etc.). </a:t>
            </a:r>
            <a:endParaRPr lang="en-US" b="1" dirty="0">
              <a:solidFill>
                <a:srgbClr val="583F34"/>
              </a:solidFill>
            </a:endParaRPr>
          </a:p>
          <a:p>
            <a:pPr marL="0" indent="0">
              <a:spcBef>
                <a:spcPts val="0"/>
              </a:spcBef>
              <a:spcAft>
                <a:spcPts val="1800"/>
              </a:spcAft>
              <a:buNone/>
            </a:pPr>
            <a:r>
              <a:rPr lang="en-US" b="1" dirty="0">
                <a:solidFill>
                  <a:srgbClr val="583F34"/>
                </a:solidFill>
              </a:rPr>
              <a:t>Question: </a:t>
            </a:r>
            <a:r>
              <a:rPr lang="en-US" strike="sngStrike" dirty="0"/>
              <a:t>Why are these conditions necessary and H</a:t>
            </a:r>
            <a:r>
              <a:rPr lang="en-US" dirty="0"/>
              <a:t>ow does the body continue to function under different circumstances (exercise, extreme heat or cold)</a:t>
            </a:r>
          </a:p>
          <a:p>
            <a:pPr marL="0" indent="0">
              <a:spcBef>
                <a:spcPts val="0"/>
              </a:spcBef>
              <a:spcAft>
                <a:spcPts val="1800"/>
              </a:spcAft>
              <a:buNone/>
            </a:pPr>
            <a:r>
              <a:rPr lang="en-US" b="1" dirty="0">
                <a:solidFill>
                  <a:srgbClr val="583F34"/>
                </a:solidFill>
              </a:rPr>
              <a:t>Model: </a:t>
            </a:r>
          </a:p>
          <a:p>
            <a:pPr>
              <a:spcBef>
                <a:spcPts val="0"/>
              </a:spcBef>
              <a:spcAft>
                <a:spcPts val="1800"/>
              </a:spcAft>
            </a:pPr>
            <a:r>
              <a:rPr lang="en-US" dirty="0"/>
              <a:t>Organisms have feedback mechanisms consisting of structures that: </a:t>
            </a:r>
          </a:p>
          <a:p>
            <a:pPr lvl="1"/>
            <a:r>
              <a:rPr lang="en-US" i="1" dirty="0"/>
              <a:t>sense conditions in the environment</a:t>
            </a:r>
            <a:endParaRPr lang="en-US" dirty="0"/>
          </a:p>
          <a:p>
            <a:pPr lvl="1"/>
            <a:r>
              <a:rPr lang="en-US" i="1" dirty="0"/>
              <a:t>process the information</a:t>
            </a:r>
            <a:endParaRPr lang="en-US" dirty="0"/>
          </a:p>
          <a:p>
            <a:pPr lvl="1"/>
            <a:r>
              <a:rPr lang="en-US" i="1" dirty="0"/>
              <a:t>direct responses needed to bring the conditions back to the optimal range for that organism, or to cause an event to occur. </a:t>
            </a:r>
            <a:endParaRPr lang="en-US" dirty="0"/>
          </a:p>
          <a:p>
            <a:r>
              <a:rPr lang="en-US" dirty="0"/>
              <a:t>information can be carried electrically (neural), chemically (hormonal), or both.</a:t>
            </a:r>
          </a:p>
          <a:p>
            <a:pPr marL="0" indent="0">
              <a:spcBef>
                <a:spcPts val="0"/>
              </a:spcBef>
              <a:spcAft>
                <a:spcPts val="1800"/>
              </a:spcAft>
              <a:buNone/>
            </a:pPr>
            <a:endParaRPr lang="en-US" dirty="0">
              <a:solidFill>
                <a:srgbClr val="583F34"/>
              </a:solidFill>
            </a:endParaRPr>
          </a:p>
        </p:txBody>
      </p:sp>
    </p:spTree>
    <p:extLst>
      <p:ext uri="{BB962C8B-B14F-4D97-AF65-F5344CB8AC3E}">
        <p14:creationId xmlns:p14="http://schemas.microsoft.com/office/powerpoint/2010/main" val="743777637"/>
      </p:ext>
    </p:extLst>
  </p:cSld>
  <p:clrMapOvr>
    <a:masterClrMapping/>
  </p:clrMapOvr>
  <p:transition xmlns:p14="http://schemas.microsoft.com/office/powerpoint/2010/mai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00200" y="508574"/>
            <a:ext cx="5354848" cy="6044625"/>
          </a:xfrm>
        </p:spPr>
      </p:pic>
      <p:sp>
        <p:nvSpPr>
          <p:cNvPr id="6" name="TextBox 5"/>
          <p:cNvSpPr txBox="1"/>
          <p:nvPr/>
        </p:nvSpPr>
        <p:spPr>
          <a:xfrm>
            <a:off x="3809999" y="3328120"/>
            <a:ext cx="1160895" cy="307777"/>
          </a:xfrm>
          <a:prstGeom prst="rect">
            <a:avLst/>
          </a:prstGeom>
          <a:noFill/>
        </p:spPr>
        <p:txBody>
          <a:bodyPr wrap="none" rtlCol="0">
            <a:spAutoFit/>
          </a:bodyPr>
          <a:lstStyle/>
          <a:p>
            <a:r>
              <a:rPr lang="en-US" sz="1400" dirty="0">
                <a:solidFill>
                  <a:srgbClr val="C00000"/>
                </a:solidFill>
              </a:rPr>
              <a:t>Muscle cells</a:t>
            </a:r>
          </a:p>
        </p:txBody>
      </p:sp>
      <p:sp>
        <p:nvSpPr>
          <p:cNvPr id="8" name="TextBox 7"/>
          <p:cNvSpPr txBox="1"/>
          <p:nvPr/>
        </p:nvSpPr>
        <p:spPr>
          <a:xfrm>
            <a:off x="6021103" y="4820569"/>
            <a:ext cx="790537" cy="307777"/>
          </a:xfrm>
          <a:prstGeom prst="rect">
            <a:avLst/>
          </a:prstGeom>
          <a:noFill/>
        </p:spPr>
        <p:txBody>
          <a:bodyPr wrap="none" rtlCol="0">
            <a:spAutoFit/>
          </a:bodyPr>
          <a:lstStyle/>
          <a:p>
            <a:r>
              <a:rPr lang="en-US" sz="1400" dirty="0">
                <a:solidFill>
                  <a:srgbClr val="C00000"/>
                </a:solidFill>
              </a:rPr>
              <a:t>HEART</a:t>
            </a:r>
          </a:p>
        </p:txBody>
      </p:sp>
      <p:sp>
        <p:nvSpPr>
          <p:cNvPr id="9" name="TextBox 8"/>
          <p:cNvSpPr txBox="1"/>
          <p:nvPr/>
        </p:nvSpPr>
        <p:spPr>
          <a:xfrm>
            <a:off x="5737536" y="4111821"/>
            <a:ext cx="1210588" cy="307777"/>
          </a:xfrm>
          <a:prstGeom prst="rect">
            <a:avLst/>
          </a:prstGeom>
          <a:noFill/>
        </p:spPr>
        <p:txBody>
          <a:bodyPr wrap="none" rtlCol="0">
            <a:spAutoFit/>
          </a:bodyPr>
          <a:lstStyle/>
          <a:p>
            <a:r>
              <a:rPr lang="en-US" sz="1400" dirty="0">
                <a:solidFill>
                  <a:srgbClr val="C00000"/>
                </a:solidFill>
              </a:rPr>
              <a:t>Beats slower</a:t>
            </a:r>
          </a:p>
        </p:txBody>
      </p:sp>
      <p:sp>
        <p:nvSpPr>
          <p:cNvPr id="10" name="TextBox 9"/>
          <p:cNvSpPr txBox="1"/>
          <p:nvPr/>
        </p:nvSpPr>
        <p:spPr>
          <a:xfrm>
            <a:off x="1661688" y="5486400"/>
            <a:ext cx="1329210" cy="307777"/>
          </a:xfrm>
          <a:prstGeom prst="rect">
            <a:avLst/>
          </a:prstGeom>
          <a:noFill/>
        </p:spPr>
        <p:txBody>
          <a:bodyPr wrap="none" rtlCol="0">
            <a:spAutoFit/>
          </a:bodyPr>
          <a:lstStyle/>
          <a:p>
            <a:r>
              <a:rPr lang="en-US" sz="1400" dirty="0">
                <a:solidFill>
                  <a:srgbClr val="C00000"/>
                </a:solidFill>
              </a:rPr>
              <a:t>Nerve impulse</a:t>
            </a:r>
          </a:p>
        </p:txBody>
      </p:sp>
      <p:sp>
        <p:nvSpPr>
          <p:cNvPr id="11" name="TextBox 10"/>
          <p:cNvSpPr txBox="1"/>
          <p:nvPr/>
        </p:nvSpPr>
        <p:spPr>
          <a:xfrm>
            <a:off x="1070113" y="4815553"/>
            <a:ext cx="1996059" cy="307777"/>
          </a:xfrm>
          <a:prstGeom prst="rect">
            <a:avLst/>
          </a:prstGeom>
          <a:noFill/>
        </p:spPr>
        <p:txBody>
          <a:bodyPr wrap="none" rtlCol="0">
            <a:spAutoFit/>
          </a:bodyPr>
          <a:lstStyle/>
          <a:p>
            <a:r>
              <a:rPr lang="en-US" sz="1400" dirty="0">
                <a:solidFill>
                  <a:srgbClr val="C00000"/>
                </a:solidFill>
              </a:rPr>
              <a:t>Blood vessel receptors</a:t>
            </a:r>
          </a:p>
        </p:txBody>
      </p:sp>
      <p:sp>
        <p:nvSpPr>
          <p:cNvPr id="12" name="TextBox 11"/>
          <p:cNvSpPr txBox="1"/>
          <p:nvPr/>
        </p:nvSpPr>
        <p:spPr>
          <a:xfrm>
            <a:off x="1467725" y="4088965"/>
            <a:ext cx="1468672" cy="307777"/>
          </a:xfrm>
          <a:prstGeom prst="rect">
            <a:avLst/>
          </a:prstGeom>
          <a:noFill/>
        </p:spPr>
        <p:txBody>
          <a:bodyPr wrap="none" rtlCol="0">
            <a:spAutoFit/>
          </a:bodyPr>
          <a:lstStyle/>
          <a:p>
            <a:r>
              <a:rPr lang="en-US" sz="1400" dirty="0">
                <a:solidFill>
                  <a:srgbClr val="C00000"/>
                </a:solidFill>
              </a:rPr>
              <a:t>Decreased CO2</a:t>
            </a:r>
          </a:p>
        </p:txBody>
      </p:sp>
      <p:sp>
        <p:nvSpPr>
          <p:cNvPr id="13" name="TextBox 12"/>
          <p:cNvSpPr txBox="1"/>
          <p:nvPr/>
        </p:nvSpPr>
        <p:spPr>
          <a:xfrm>
            <a:off x="5781936" y="2770040"/>
            <a:ext cx="1140056" cy="307777"/>
          </a:xfrm>
          <a:prstGeom prst="rect">
            <a:avLst/>
          </a:prstGeom>
          <a:noFill/>
        </p:spPr>
        <p:txBody>
          <a:bodyPr wrap="none" rtlCol="0">
            <a:spAutoFit/>
          </a:bodyPr>
          <a:lstStyle/>
          <a:p>
            <a:r>
              <a:rPr lang="en-US" sz="1400" dirty="0">
                <a:solidFill>
                  <a:srgbClr val="C00000"/>
                </a:solidFill>
              </a:rPr>
              <a:t>Beats faster</a:t>
            </a:r>
          </a:p>
        </p:txBody>
      </p:sp>
      <p:sp>
        <p:nvSpPr>
          <p:cNvPr id="14" name="TextBox 13"/>
          <p:cNvSpPr txBox="1"/>
          <p:nvPr/>
        </p:nvSpPr>
        <p:spPr>
          <a:xfrm>
            <a:off x="6022108" y="2114580"/>
            <a:ext cx="790537" cy="307777"/>
          </a:xfrm>
          <a:prstGeom prst="rect">
            <a:avLst/>
          </a:prstGeom>
          <a:noFill/>
        </p:spPr>
        <p:txBody>
          <a:bodyPr wrap="none" rtlCol="0">
            <a:spAutoFit/>
          </a:bodyPr>
          <a:lstStyle/>
          <a:p>
            <a:r>
              <a:rPr lang="en-US" sz="1400" dirty="0">
                <a:solidFill>
                  <a:srgbClr val="C00000"/>
                </a:solidFill>
              </a:rPr>
              <a:t>HEART</a:t>
            </a:r>
          </a:p>
        </p:txBody>
      </p:sp>
      <p:sp>
        <p:nvSpPr>
          <p:cNvPr id="15" name="TextBox 14"/>
          <p:cNvSpPr txBox="1"/>
          <p:nvPr/>
        </p:nvSpPr>
        <p:spPr>
          <a:xfrm>
            <a:off x="5836929" y="1546852"/>
            <a:ext cx="2246128" cy="307777"/>
          </a:xfrm>
          <a:prstGeom prst="rect">
            <a:avLst/>
          </a:prstGeom>
          <a:noFill/>
        </p:spPr>
        <p:txBody>
          <a:bodyPr wrap="none" rtlCol="0">
            <a:spAutoFit/>
          </a:bodyPr>
          <a:lstStyle/>
          <a:p>
            <a:r>
              <a:rPr lang="en-US" sz="1400" dirty="0">
                <a:solidFill>
                  <a:srgbClr val="C00000"/>
                </a:solidFill>
              </a:rPr>
              <a:t>HORMONE (Epinephrine)</a:t>
            </a:r>
          </a:p>
        </p:txBody>
      </p:sp>
      <p:sp>
        <p:nvSpPr>
          <p:cNvPr id="16" name="TextBox 15"/>
          <p:cNvSpPr txBox="1"/>
          <p:nvPr/>
        </p:nvSpPr>
        <p:spPr>
          <a:xfrm>
            <a:off x="5752772" y="1275857"/>
            <a:ext cx="1329210" cy="307777"/>
          </a:xfrm>
          <a:prstGeom prst="rect">
            <a:avLst/>
          </a:prstGeom>
          <a:noFill/>
        </p:spPr>
        <p:txBody>
          <a:bodyPr wrap="none" rtlCol="0">
            <a:spAutoFit/>
          </a:bodyPr>
          <a:lstStyle/>
          <a:p>
            <a:r>
              <a:rPr lang="en-US" sz="1400" dirty="0">
                <a:solidFill>
                  <a:srgbClr val="C00000"/>
                </a:solidFill>
              </a:rPr>
              <a:t>Nerve impulse</a:t>
            </a:r>
          </a:p>
        </p:txBody>
      </p:sp>
      <p:sp>
        <p:nvSpPr>
          <p:cNvPr id="17" name="TextBox 16"/>
          <p:cNvSpPr txBox="1"/>
          <p:nvPr/>
        </p:nvSpPr>
        <p:spPr>
          <a:xfrm>
            <a:off x="3684767" y="1915273"/>
            <a:ext cx="1646605" cy="523220"/>
          </a:xfrm>
          <a:prstGeom prst="rect">
            <a:avLst/>
          </a:prstGeom>
          <a:noFill/>
        </p:spPr>
        <p:txBody>
          <a:bodyPr wrap="none" rtlCol="0">
            <a:spAutoFit/>
          </a:bodyPr>
          <a:lstStyle/>
          <a:p>
            <a:r>
              <a:rPr lang="en-US" sz="1400" dirty="0">
                <a:solidFill>
                  <a:srgbClr val="C00000"/>
                </a:solidFill>
              </a:rPr>
              <a:t>Heart rate goes</a:t>
            </a:r>
          </a:p>
          <a:p>
            <a:r>
              <a:rPr lang="en-US" sz="1400" dirty="0">
                <a:solidFill>
                  <a:srgbClr val="C00000"/>
                </a:solidFill>
              </a:rPr>
              <a:t>up during exercise</a:t>
            </a:r>
          </a:p>
        </p:txBody>
      </p:sp>
      <p:sp>
        <p:nvSpPr>
          <p:cNvPr id="18" name="TextBox 17"/>
          <p:cNvSpPr txBox="1"/>
          <p:nvPr/>
        </p:nvSpPr>
        <p:spPr>
          <a:xfrm>
            <a:off x="3686751" y="4707834"/>
            <a:ext cx="1478290" cy="523220"/>
          </a:xfrm>
          <a:prstGeom prst="rect">
            <a:avLst/>
          </a:prstGeom>
          <a:noFill/>
        </p:spPr>
        <p:txBody>
          <a:bodyPr wrap="none" rtlCol="0">
            <a:spAutoFit/>
          </a:bodyPr>
          <a:lstStyle/>
          <a:p>
            <a:r>
              <a:rPr lang="en-US" sz="1400" dirty="0">
                <a:solidFill>
                  <a:srgbClr val="C00000"/>
                </a:solidFill>
              </a:rPr>
              <a:t>Heart rate slows</a:t>
            </a:r>
          </a:p>
          <a:p>
            <a:r>
              <a:rPr lang="en-US" sz="1400" dirty="0">
                <a:solidFill>
                  <a:srgbClr val="C00000"/>
                </a:solidFill>
              </a:rPr>
              <a:t>after rest.</a:t>
            </a:r>
          </a:p>
        </p:txBody>
      </p:sp>
      <p:sp>
        <p:nvSpPr>
          <p:cNvPr id="19" name="TextBox 18"/>
          <p:cNvSpPr txBox="1"/>
          <p:nvPr/>
        </p:nvSpPr>
        <p:spPr>
          <a:xfrm>
            <a:off x="3837503" y="447261"/>
            <a:ext cx="734496" cy="307777"/>
          </a:xfrm>
          <a:prstGeom prst="rect">
            <a:avLst/>
          </a:prstGeom>
          <a:noFill/>
        </p:spPr>
        <p:txBody>
          <a:bodyPr wrap="none" rtlCol="0">
            <a:spAutoFit/>
          </a:bodyPr>
          <a:lstStyle/>
          <a:p>
            <a:r>
              <a:rPr lang="en-US" sz="1400" dirty="0">
                <a:solidFill>
                  <a:srgbClr val="C00000"/>
                </a:solidFill>
              </a:rPr>
              <a:t>BRAIN</a:t>
            </a:r>
          </a:p>
        </p:txBody>
      </p:sp>
      <p:sp>
        <p:nvSpPr>
          <p:cNvPr id="20" name="TextBox 19"/>
          <p:cNvSpPr txBox="1"/>
          <p:nvPr/>
        </p:nvSpPr>
        <p:spPr>
          <a:xfrm>
            <a:off x="1600200" y="1295400"/>
            <a:ext cx="1329210" cy="307777"/>
          </a:xfrm>
          <a:prstGeom prst="rect">
            <a:avLst/>
          </a:prstGeom>
          <a:noFill/>
        </p:spPr>
        <p:txBody>
          <a:bodyPr wrap="none" rtlCol="0">
            <a:spAutoFit/>
          </a:bodyPr>
          <a:lstStyle/>
          <a:p>
            <a:r>
              <a:rPr lang="en-US" sz="1400" dirty="0">
                <a:solidFill>
                  <a:srgbClr val="C00000"/>
                </a:solidFill>
              </a:rPr>
              <a:t>Nerve impulse</a:t>
            </a:r>
          </a:p>
        </p:txBody>
      </p:sp>
      <p:sp>
        <p:nvSpPr>
          <p:cNvPr id="21" name="TextBox 20"/>
          <p:cNvSpPr txBox="1"/>
          <p:nvPr/>
        </p:nvSpPr>
        <p:spPr>
          <a:xfrm>
            <a:off x="1086678" y="2057399"/>
            <a:ext cx="1996059" cy="307777"/>
          </a:xfrm>
          <a:prstGeom prst="rect">
            <a:avLst/>
          </a:prstGeom>
          <a:noFill/>
        </p:spPr>
        <p:txBody>
          <a:bodyPr wrap="none" rtlCol="0">
            <a:spAutoFit/>
          </a:bodyPr>
          <a:lstStyle/>
          <a:p>
            <a:r>
              <a:rPr lang="en-US" sz="1400" dirty="0">
                <a:solidFill>
                  <a:srgbClr val="C00000"/>
                </a:solidFill>
              </a:rPr>
              <a:t>Blood vessel receptors</a:t>
            </a:r>
          </a:p>
        </p:txBody>
      </p:sp>
      <p:sp>
        <p:nvSpPr>
          <p:cNvPr id="22" name="TextBox 21"/>
          <p:cNvSpPr txBox="1"/>
          <p:nvPr/>
        </p:nvSpPr>
        <p:spPr>
          <a:xfrm>
            <a:off x="1547875" y="2895600"/>
            <a:ext cx="1388522" cy="307777"/>
          </a:xfrm>
          <a:prstGeom prst="rect">
            <a:avLst/>
          </a:prstGeom>
          <a:noFill/>
        </p:spPr>
        <p:txBody>
          <a:bodyPr wrap="none" rtlCol="0">
            <a:spAutoFit/>
          </a:bodyPr>
          <a:lstStyle/>
          <a:p>
            <a:r>
              <a:rPr lang="en-US" sz="1400" dirty="0">
                <a:solidFill>
                  <a:srgbClr val="C00000"/>
                </a:solidFill>
              </a:rPr>
              <a:t>Increased CO2</a:t>
            </a:r>
          </a:p>
        </p:txBody>
      </p:sp>
      <p:sp>
        <p:nvSpPr>
          <p:cNvPr id="23" name="TextBox 22"/>
          <p:cNvSpPr txBox="1"/>
          <p:nvPr/>
        </p:nvSpPr>
        <p:spPr>
          <a:xfrm>
            <a:off x="5753444" y="5792686"/>
            <a:ext cx="1329210" cy="307777"/>
          </a:xfrm>
          <a:prstGeom prst="rect">
            <a:avLst/>
          </a:prstGeom>
          <a:noFill/>
        </p:spPr>
        <p:txBody>
          <a:bodyPr wrap="none" rtlCol="0">
            <a:spAutoFit/>
          </a:bodyPr>
          <a:lstStyle/>
          <a:p>
            <a:r>
              <a:rPr lang="en-US" sz="1400" dirty="0">
                <a:solidFill>
                  <a:srgbClr val="C00000"/>
                </a:solidFill>
              </a:rPr>
              <a:t>Nerve impulse</a:t>
            </a:r>
          </a:p>
        </p:txBody>
      </p:sp>
      <p:sp>
        <p:nvSpPr>
          <p:cNvPr id="24" name="TextBox 23"/>
          <p:cNvSpPr txBox="1"/>
          <p:nvPr/>
        </p:nvSpPr>
        <p:spPr>
          <a:xfrm>
            <a:off x="5486400" y="5976052"/>
            <a:ext cx="2347117" cy="307777"/>
          </a:xfrm>
          <a:prstGeom prst="rect">
            <a:avLst/>
          </a:prstGeom>
          <a:noFill/>
        </p:spPr>
        <p:txBody>
          <a:bodyPr wrap="none" rtlCol="0">
            <a:spAutoFit/>
          </a:bodyPr>
          <a:lstStyle/>
          <a:p>
            <a:r>
              <a:rPr lang="en-US" sz="1400" dirty="0">
                <a:solidFill>
                  <a:srgbClr val="C00000"/>
                </a:solidFill>
              </a:rPr>
              <a:t>HORMONE (Acetylcholine)</a:t>
            </a:r>
          </a:p>
        </p:txBody>
      </p:sp>
      <p:sp>
        <p:nvSpPr>
          <p:cNvPr id="26" name="TextBox 25"/>
          <p:cNvSpPr txBox="1"/>
          <p:nvPr/>
        </p:nvSpPr>
        <p:spPr>
          <a:xfrm>
            <a:off x="3857380" y="5946574"/>
            <a:ext cx="734496" cy="307777"/>
          </a:xfrm>
          <a:prstGeom prst="rect">
            <a:avLst/>
          </a:prstGeom>
          <a:noFill/>
        </p:spPr>
        <p:txBody>
          <a:bodyPr wrap="none" rtlCol="0">
            <a:spAutoFit/>
          </a:bodyPr>
          <a:lstStyle/>
          <a:p>
            <a:r>
              <a:rPr lang="en-US" sz="1400" dirty="0">
                <a:solidFill>
                  <a:srgbClr val="C00000"/>
                </a:solidFill>
              </a:rPr>
              <a:t>BRAIN</a:t>
            </a:r>
          </a:p>
        </p:txBody>
      </p:sp>
    </p:spTree>
    <p:extLst>
      <p:ext uri="{BB962C8B-B14F-4D97-AF65-F5344CB8AC3E}">
        <p14:creationId xmlns:p14="http://schemas.microsoft.com/office/powerpoint/2010/main" val="29661071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4"/>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LS09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rPr>
              <a:t>What did we figure out?</a:t>
            </a:r>
          </a:p>
          <a:p>
            <a:pPr marL="0" indent="0">
              <a:buNone/>
            </a:pPr>
            <a:r>
              <a:rPr lang="en-US" sz="2000" b="1" dirty="0">
                <a:solidFill>
                  <a:srgbClr val="583F34"/>
                </a:solidFill>
              </a:rPr>
              <a:t>We learned that this regulatory function is called Feedback Loops and that there is a general components to feedback loops that can be applied to different situations.</a:t>
            </a: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FL LS01 Teacher Reflection Notes:</a:t>
            </a:r>
          </a:p>
          <a:p>
            <a:pPr marL="0" indent="0">
              <a:buNone/>
            </a:pPr>
            <a:endParaRPr lang="en-US" sz="1600" dirty="0">
              <a:solidFill>
                <a:srgbClr val="583F34"/>
              </a:solidFill>
            </a:endParaRPr>
          </a:p>
          <a:p>
            <a:pPr marL="0" indent="0">
              <a:buNone/>
            </a:pPr>
            <a:r>
              <a:rPr lang="en-US" sz="1600" i="1" dirty="0">
                <a:solidFill>
                  <a:srgbClr val="583F34"/>
                </a:solidFill>
              </a:rPr>
              <a:t>Things that went well…</a:t>
            </a:r>
          </a:p>
          <a:p>
            <a:pPr marL="0" indent="0">
              <a:buNone/>
            </a:pPr>
            <a:endParaRPr lang="en-US" sz="1600" i="1" dirty="0">
              <a:solidFill>
                <a:srgbClr val="583F34"/>
              </a:solidFill>
            </a:endParaRPr>
          </a:p>
          <a:p>
            <a:pPr marL="0" indent="0">
              <a:buNone/>
            </a:pPr>
            <a:r>
              <a:rPr lang="en-US" sz="1600" i="1" dirty="0">
                <a:solidFill>
                  <a:srgbClr val="583F34"/>
                </a:solidFill>
              </a:rPr>
              <a:t>Things I would change…</a:t>
            </a:r>
          </a:p>
          <a:p>
            <a:pPr marL="0" indent="0">
              <a:buNone/>
            </a:pPr>
            <a:endParaRPr lang="en-US" sz="1600" i="1" dirty="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1933590380"/>
      </p:ext>
    </p:extLst>
  </p:cSld>
  <p:clrMapOvr>
    <a:masterClrMapping/>
  </p:clrMapOvr>
  <p:transition xmlns:p14="http://schemas.microsoft.com/office/powerpoint/2010/mai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LS10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341052"/>
            <a:ext cx="5810118" cy="262134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sym typeface="Wingdings" panose="05000000000000000000" pitchFamily="2" charset="2"/>
              </a:rPr>
              <a:t>MP:</a:t>
            </a:r>
          </a:p>
          <a:p>
            <a:pPr marL="0" indent="0">
              <a:buNone/>
            </a:pPr>
            <a:r>
              <a:rPr lang="en-US" sz="1600" dirty="0"/>
              <a:t>Now that we have a model for feedback loops, we ask students to map the phenomenon “when we get hot, we sweat” onto a blank loop. Students won’t know all the pieces but that is fine. We just ask them to do as much as they can so they will see that it works for examples. You could choose a different phenomenon, or do several. </a:t>
            </a:r>
          </a:p>
          <a:p>
            <a:pPr marL="0" indent="0">
              <a:buNone/>
            </a:pPr>
            <a:endParaRPr lang="en-US" sz="2000" b="1" dirty="0">
              <a:solidFill>
                <a:srgbClr val="583F34"/>
              </a:solidFill>
            </a:endParaRPr>
          </a:p>
        </p:txBody>
      </p:sp>
      <p:sp>
        <p:nvSpPr>
          <p:cNvPr id="31" name="TextBox 30"/>
          <p:cNvSpPr txBox="1"/>
          <p:nvPr/>
        </p:nvSpPr>
        <p:spPr>
          <a:xfrm>
            <a:off x="2853932" y="826566"/>
            <a:ext cx="2480068" cy="369332"/>
          </a:xfrm>
          <a:prstGeom prst="rect">
            <a:avLst/>
          </a:prstGeom>
          <a:noFill/>
        </p:spPr>
        <p:txBody>
          <a:bodyPr wrap="square" rtlCol="0">
            <a:spAutoFit/>
          </a:bodyPr>
          <a:lstStyle/>
          <a:p>
            <a:r>
              <a:rPr lang="en-US" dirty="0">
                <a:solidFill>
                  <a:srgbClr val="583F34"/>
                </a:solidFill>
              </a:rPr>
              <a:t>Time: 5 minutes</a:t>
            </a:r>
          </a:p>
        </p:txBody>
      </p:sp>
      <p:sp>
        <p:nvSpPr>
          <p:cNvPr id="2" name="Rectangle 1"/>
          <p:cNvSpPr/>
          <p:nvPr/>
        </p:nvSpPr>
        <p:spPr>
          <a:xfrm>
            <a:off x="282908" y="3454961"/>
            <a:ext cx="3511170" cy="2062103"/>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Generic Feedback Loop handout</a:t>
            </a: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p:txBody>
      </p:sp>
      <p:sp>
        <p:nvSpPr>
          <p:cNvPr id="36" name="Content Placeholder 2"/>
          <p:cNvSpPr txBox="1">
            <a:spLocks/>
          </p:cNvSpPr>
          <p:nvPr/>
        </p:nvSpPr>
        <p:spPr>
          <a:xfrm>
            <a:off x="4197659" y="4191000"/>
            <a:ext cx="4520582" cy="89951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rgbClr val="583F34"/>
                </a:solidFill>
              </a:rPr>
              <a:t>				&lt;continued on next slide&gt;</a:t>
            </a:r>
          </a:p>
        </p:txBody>
      </p:sp>
      <p:grpSp>
        <p:nvGrpSpPr>
          <p:cNvPr id="22" name="Group 21"/>
          <p:cNvGrpSpPr/>
          <p:nvPr/>
        </p:nvGrpSpPr>
        <p:grpSpPr>
          <a:xfrm>
            <a:off x="282908" y="1060839"/>
            <a:ext cx="2571024" cy="2190241"/>
            <a:chOff x="1029484" y="1311626"/>
            <a:chExt cx="2571024" cy="2190241"/>
          </a:xfrm>
          <a:noFill/>
        </p:grpSpPr>
        <p:sp>
          <p:nvSpPr>
            <p:cNvPr id="23"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5" name="Rectangle 24"/>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6" name="Rectangle 25"/>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3473987123"/>
      </p:ext>
    </p:extLst>
  </p:cSld>
  <p:clrMapOvr>
    <a:masterClrMapping/>
  </p:clrMapOvr>
  <p:transition xmlns:p14="http://schemas.microsoft.com/office/powerpoint/2010/mai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1056" y="533400"/>
            <a:ext cx="8534400" cy="2514600"/>
          </a:xfrm>
        </p:spPr>
        <p:txBody>
          <a:bodyPr/>
          <a:lstStyle/>
          <a:p>
            <a:r>
              <a:rPr lang="en-US" sz="2800" dirty="0">
                <a:latin typeface="Cambria" pitchFamily="18" charset="0"/>
              </a:rPr>
              <a:t>Let’s see if we can use the “Generic Feedback Loop” to map out another phenomenon related to temperature regulation in humans.</a:t>
            </a:r>
          </a:p>
          <a:p>
            <a:r>
              <a:rPr lang="en-US" b="1" dirty="0">
                <a:latin typeface="Cambria" pitchFamily="18" charset="0"/>
              </a:rPr>
              <a:t>PHENOMENON:</a:t>
            </a:r>
            <a:r>
              <a:rPr lang="en-US" dirty="0">
                <a:latin typeface="Cambria" pitchFamily="18" charset="0"/>
              </a:rPr>
              <a:t> </a:t>
            </a:r>
            <a:r>
              <a:rPr lang="en-US" b="1" i="1" dirty="0">
                <a:latin typeface="Cambria" pitchFamily="18" charset="0"/>
              </a:rPr>
              <a:t>When it gets hot, we sweat.</a:t>
            </a:r>
          </a:p>
          <a:p>
            <a:pPr marL="457200" lvl="1" indent="0">
              <a:buNone/>
            </a:pPr>
            <a:endParaRPr lang="en-US" dirty="0"/>
          </a:p>
        </p:txBody>
      </p:sp>
      <p:sp>
        <p:nvSpPr>
          <p:cNvPr id="5" name="TextBox 4"/>
          <p:cNvSpPr txBox="1"/>
          <p:nvPr/>
        </p:nvSpPr>
        <p:spPr>
          <a:xfrm>
            <a:off x="228600" y="3048000"/>
            <a:ext cx="5791200" cy="3693319"/>
          </a:xfrm>
          <a:prstGeom prst="rect">
            <a:avLst/>
          </a:prstGeom>
          <a:noFill/>
        </p:spPr>
        <p:txBody>
          <a:bodyPr wrap="square" rtlCol="0">
            <a:spAutoFit/>
          </a:bodyPr>
          <a:lstStyle/>
          <a:p>
            <a:pPr marL="742950" lvl="1" indent="-285750">
              <a:buFont typeface="Wingdings" pitchFamily="2" charset="2"/>
              <a:buChar char="Ø"/>
            </a:pPr>
            <a:r>
              <a:rPr lang="en-US" sz="2400" dirty="0"/>
              <a:t>Fill in any of the essential components you know for sure. There will be things you don’t know and that’s ok…just leave them blank for now.</a:t>
            </a:r>
          </a:p>
          <a:p>
            <a:pPr lvl="1"/>
            <a:endParaRPr lang="en-US" sz="2400" dirty="0"/>
          </a:p>
          <a:p>
            <a:pPr marL="742950" lvl="1" indent="-285750">
              <a:buFont typeface="Wingdings" pitchFamily="2" charset="2"/>
              <a:buChar char="Ø"/>
            </a:pPr>
            <a:r>
              <a:rPr lang="en-US" sz="2400" dirty="0"/>
              <a:t>Use pencil so you can reuse this diagram for other phenomena in the future.</a:t>
            </a:r>
          </a:p>
          <a:p>
            <a:pPr marL="285750" indent="-285750">
              <a:buFont typeface="Wingdings" pitchFamily="2" charset="2"/>
              <a:buChar char="Ø"/>
            </a:pPr>
            <a:endParaRPr lang="en-US" dirty="0"/>
          </a:p>
        </p:txBody>
      </p:sp>
      <p:pic>
        <p:nvPicPr>
          <p:cNvPr id="6" name="Picture 2" descr="xpressions Françaises, Sun, Swea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8943" y="3048000"/>
            <a:ext cx="2895600"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43672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5-01-12 at 10.07.2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90" y="685800"/>
            <a:ext cx="9144000" cy="5657699"/>
          </a:xfrm>
          <a:prstGeom prst="rect">
            <a:avLst/>
          </a:prstGeom>
        </p:spPr>
      </p:pic>
      <p:sp>
        <p:nvSpPr>
          <p:cNvPr id="5" name="TextBox 4"/>
          <p:cNvSpPr txBox="1"/>
          <p:nvPr/>
        </p:nvSpPr>
        <p:spPr>
          <a:xfrm>
            <a:off x="3657600" y="5562600"/>
            <a:ext cx="1905000" cy="584776"/>
          </a:xfrm>
          <a:prstGeom prst="rect">
            <a:avLst/>
          </a:prstGeom>
          <a:noFill/>
        </p:spPr>
        <p:txBody>
          <a:bodyPr wrap="square" rtlCol="0">
            <a:spAutoFit/>
          </a:bodyPr>
          <a:lstStyle/>
          <a:p>
            <a:r>
              <a:rPr lang="en-US" sz="1600" dirty="0">
                <a:solidFill>
                  <a:srgbClr val="FF0000"/>
                </a:solidFill>
              </a:rPr>
              <a:t>Maintain 98.6</a:t>
            </a:r>
            <a:r>
              <a:rPr lang="en-US" sz="1600" b="1" dirty="0">
                <a:solidFill>
                  <a:srgbClr val="FF0000"/>
                </a:solidFill>
                <a:latin typeface="Lucida Grande"/>
                <a:ea typeface="Lucida Grande"/>
                <a:cs typeface="Lucida Grande"/>
              </a:rPr>
              <a:t>°</a:t>
            </a:r>
            <a:endParaRPr lang="en-US" sz="1600" dirty="0">
              <a:solidFill>
                <a:srgbClr val="FF0000"/>
              </a:solidFill>
            </a:endParaRPr>
          </a:p>
          <a:p>
            <a:r>
              <a:rPr lang="en-US" sz="1600" dirty="0">
                <a:solidFill>
                  <a:srgbClr val="FF0000"/>
                </a:solidFill>
              </a:rPr>
              <a:t>body temperature</a:t>
            </a:r>
          </a:p>
        </p:txBody>
      </p:sp>
      <p:sp>
        <p:nvSpPr>
          <p:cNvPr id="6" name="TextBox 5"/>
          <p:cNvSpPr txBox="1"/>
          <p:nvPr/>
        </p:nvSpPr>
        <p:spPr>
          <a:xfrm>
            <a:off x="3352800" y="3429000"/>
            <a:ext cx="2209800" cy="646331"/>
          </a:xfrm>
          <a:prstGeom prst="rect">
            <a:avLst/>
          </a:prstGeom>
          <a:noFill/>
        </p:spPr>
        <p:txBody>
          <a:bodyPr wrap="square" rtlCol="0">
            <a:spAutoFit/>
          </a:bodyPr>
          <a:lstStyle/>
          <a:p>
            <a:pPr algn="ctr"/>
            <a:r>
              <a:rPr lang="en-US" dirty="0">
                <a:solidFill>
                  <a:srgbClr val="FF0000"/>
                </a:solidFill>
              </a:rPr>
              <a:t>When it’s hot we sweat.</a:t>
            </a:r>
          </a:p>
        </p:txBody>
      </p:sp>
      <p:sp>
        <p:nvSpPr>
          <p:cNvPr id="7" name="TextBox 6"/>
          <p:cNvSpPr txBox="1"/>
          <p:nvPr/>
        </p:nvSpPr>
        <p:spPr>
          <a:xfrm>
            <a:off x="838200" y="5257800"/>
            <a:ext cx="990600" cy="369332"/>
          </a:xfrm>
          <a:prstGeom prst="rect">
            <a:avLst/>
          </a:prstGeom>
          <a:noFill/>
        </p:spPr>
        <p:txBody>
          <a:bodyPr wrap="square" rtlCol="0">
            <a:spAutoFit/>
          </a:bodyPr>
          <a:lstStyle/>
          <a:p>
            <a:r>
              <a:rPr lang="en-US" dirty="0">
                <a:solidFill>
                  <a:srgbClr val="FF0000"/>
                </a:solidFill>
              </a:rPr>
              <a:t>heat</a:t>
            </a:r>
          </a:p>
        </p:txBody>
      </p:sp>
      <p:sp>
        <p:nvSpPr>
          <p:cNvPr id="8" name="TextBox 7"/>
          <p:cNvSpPr txBox="1"/>
          <p:nvPr/>
        </p:nvSpPr>
        <p:spPr>
          <a:xfrm>
            <a:off x="3886200" y="1905000"/>
            <a:ext cx="697952" cy="369332"/>
          </a:xfrm>
          <a:prstGeom prst="rect">
            <a:avLst/>
          </a:prstGeom>
          <a:noFill/>
        </p:spPr>
        <p:txBody>
          <a:bodyPr wrap="none" rtlCol="0">
            <a:spAutoFit/>
          </a:bodyPr>
          <a:lstStyle/>
          <a:p>
            <a:r>
              <a:rPr lang="en-US" dirty="0">
                <a:solidFill>
                  <a:srgbClr val="FF0000"/>
                </a:solidFill>
              </a:rPr>
              <a:t>brain</a:t>
            </a:r>
          </a:p>
        </p:txBody>
      </p:sp>
      <p:sp>
        <p:nvSpPr>
          <p:cNvPr id="9" name="TextBox 8"/>
          <p:cNvSpPr txBox="1"/>
          <p:nvPr/>
        </p:nvSpPr>
        <p:spPr>
          <a:xfrm>
            <a:off x="7162800" y="3505200"/>
            <a:ext cx="1752600" cy="369332"/>
          </a:xfrm>
          <a:prstGeom prst="rect">
            <a:avLst/>
          </a:prstGeom>
          <a:noFill/>
        </p:spPr>
        <p:txBody>
          <a:bodyPr wrap="square" rtlCol="0">
            <a:spAutoFit/>
          </a:bodyPr>
          <a:lstStyle/>
          <a:p>
            <a:r>
              <a:rPr lang="en-US" dirty="0">
                <a:solidFill>
                  <a:srgbClr val="FF0000"/>
                </a:solidFill>
              </a:rPr>
              <a:t>Sweat glands</a:t>
            </a:r>
          </a:p>
        </p:txBody>
      </p:sp>
      <p:sp>
        <p:nvSpPr>
          <p:cNvPr id="10" name="TextBox 9"/>
          <p:cNvSpPr txBox="1"/>
          <p:nvPr/>
        </p:nvSpPr>
        <p:spPr>
          <a:xfrm>
            <a:off x="6934200" y="4876800"/>
            <a:ext cx="1828800" cy="923330"/>
          </a:xfrm>
          <a:prstGeom prst="rect">
            <a:avLst/>
          </a:prstGeom>
          <a:noFill/>
        </p:spPr>
        <p:txBody>
          <a:bodyPr wrap="square" rtlCol="0">
            <a:spAutoFit/>
          </a:bodyPr>
          <a:lstStyle/>
          <a:p>
            <a:r>
              <a:rPr lang="en-US" dirty="0">
                <a:solidFill>
                  <a:srgbClr val="FF0000"/>
                </a:solidFill>
              </a:rPr>
              <a:t>Secretes sweat that cools us as it evaporates.</a:t>
            </a:r>
          </a:p>
        </p:txBody>
      </p:sp>
    </p:spTree>
    <p:extLst>
      <p:ext uri="{BB962C8B-B14F-4D97-AF65-F5344CB8AC3E}">
        <p14:creationId xmlns:p14="http://schemas.microsoft.com/office/powerpoint/2010/main" val="29546024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LS10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rPr>
              <a:t>What did we figure out?</a:t>
            </a:r>
          </a:p>
          <a:p>
            <a:pPr marL="0" indent="0">
              <a:buNone/>
            </a:pPr>
            <a:r>
              <a:rPr lang="en-US" sz="2000" b="1" dirty="0">
                <a:solidFill>
                  <a:srgbClr val="583F34"/>
                </a:solidFill>
              </a:rPr>
              <a:t>We can apply our model for feedback loops to other </a:t>
            </a:r>
            <a:r>
              <a:rPr lang="en-US" sz="2000" b="1" dirty="0" smtClean="0">
                <a:solidFill>
                  <a:srgbClr val="583F34"/>
                </a:solidFill>
              </a:rPr>
              <a:t>phenomena. </a:t>
            </a:r>
            <a:endParaRPr lang="en-US" sz="2000" b="1" dirty="0">
              <a:solidFill>
                <a:srgbClr val="583F34"/>
              </a:solidFill>
            </a:endParaRP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FL LS01 Teacher Reflection Notes:</a:t>
            </a:r>
          </a:p>
          <a:p>
            <a:pPr marL="0" indent="0">
              <a:buNone/>
            </a:pPr>
            <a:endParaRPr lang="en-US" sz="1600" dirty="0">
              <a:solidFill>
                <a:srgbClr val="583F34"/>
              </a:solidFill>
            </a:endParaRPr>
          </a:p>
          <a:p>
            <a:pPr marL="0" indent="0">
              <a:buNone/>
            </a:pPr>
            <a:r>
              <a:rPr lang="en-US" sz="1600" i="1" dirty="0">
                <a:solidFill>
                  <a:srgbClr val="583F34"/>
                </a:solidFill>
              </a:rPr>
              <a:t>Things that went well…</a:t>
            </a:r>
          </a:p>
          <a:p>
            <a:pPr marL="0" indent="0">
              <a:buNone/>
            </a:pPr>
            <a:endParaRPr lang="en-US" sz="1600" i="1" dirty="0">
              <a:solidFill>
                <a:srgbClr val="583F34"/>
              </a:solidFill>
            </a:endParaRPr>
          </a:p>
          <a:p>
            <a:pPr marL="0" indent="0">
              <a:buNone/>
            </a:pPr>
            <a:r>
              <a:rPr lang="en-US" sz="1600" i="1" dirty="0">
                <a:solidFill>
                  <a:srgbClr val="583F34"/>
                </a:solidFill>
              </a:rPr>
              <a:t>Things I would change…</a:t>
            </a:r>
          </a:p>
          <a:p>
            <a:pPr marL="0" indent="0">
              <a:buNone/>
            </a:pPr>
            <a:endParaRPr lang="en-US" sz="1600" i="1" dirty="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3779404835"/>
      </p:ext>
    </p:extLst>
  </p:cSld>
  <p:clrMapOvr>
    <a:masterClrMapping/>
  </p:clrMapOvr>
  <p:transition xmlns:p14="http://schemas.microsoft.com/office/powerpoint/2010/mai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LS01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341052"/>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sym typeface="Wingdings" panose="05000000000000000000" pitchFamily="2" charset="2"/>
              </a:rPr>
              <a:t>QP: We ask how can a body continue to function even in extreme circumstances like intense physical exercise, extreme hot or cold?</a:t>
            </a:r>
            <a:endParaRPr lang="en-US" sz="2000" b="1" dirty="0">
              <a:solidFill>
                <a:srgbClr val="583F34"/>
              </a:solidFill>
            </a:endParaRPr>
          </a:p>
        </p:txBody>
      </p:sp>
      <p:sp>
        <p:nvSpPr>
          <p:cNvPr id="31" name="TextBox 30"/>
          <p:cNvSpPr txBox="1"/>
          <p:nvPr/>
        </p:nvSpPr>
        <p:spPr>
          <a:xfrm>
            <a:off x="2853932" y="826566"/>
            <a:ext cx="2480068" cy="369332"/>
          </a:xfrm>
          <a:prstGeom prst="rect">
            <a:avLst/>
          </a:prstGeom>
          <a:noFill/>
        </p:spPr>
        <p:txBody>
          <a:bodyPr wrap="square" rtlCol="0">
            <a:spAutoFit/>
          </a:bodyPr>
          <a:lstStyle/>
          <a:p>
            <a:r>
              <a:rPr lang="en-US" dirty="0">
                <a:solidFill>
                  <a:srgbClr val="583F34"/>
                </a:solidFill>
              </a:rPr>
              <a:t>Time: 5 minutes</a:t>
            </a:r>
          </a:p>
        </p:txBody>
      </p:sp>
      <p:sp>
        <p:nvSpPr>
          <p:cNvPr id="2" name="Rectangle 1"/>
          <p:cNvSpPr/>
          <p:nvPr/>
        </p:nvSpPr>
        <p:spPr>
          <a:xfrm>
            <a:off x="282908" y="3454961"/>
            <a:ext cx="3511170" cy="1815882"/>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FL Doodle sheet</a:t>
            </a: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endParaRPr lang="en-US" sz="1600" b="1" dirty="0">
              <a:solidFill>
                <a:srgbClr val="583F34"/>
              </a:solidFill>
            </a:endParaRPr>
          </a:p>
          <a:p>
            <a:pPr marL="0" indent="0">
              <a:buNone/>
            </a:pPr>
            <a:r>
              <a:rPr lang="en-US" sz="1600" b="1" dirty="0">
                <a:solidFill>
                  <a:srgbClr val="583F34"/>
                </a:solidFill>
              </a:rPr>
              <a:t>The Biggest Loser had to exercise, a lot to lose all the weight. We now wonder how his body handled the changes from intense exercising to resting. We ask what happens when you exercise and focus on increased heartrate to set up an experiment and collect data in the next segment.</a:t>
            </a:r>
            <a:r>
              <a:rPr lang="en-US" sz="1600" dirty="0">
                <a:solidFill>
                  <a:srgbClr val="583F34"/>
                </a:solidFill>
              </a:rPr>
              <a:t>				&lt;continued on next slide&gt;</a:t>
            </a:r>
          </a:p>
        </p:txBody>
      </p:sp>
      <p:grpSp>
        <p:nvGrpSpPr>
          <p:cNvPr id="22" name="Group 21"/>
          <p:cNvGrpSpPr/>
          <p:nvPr/>
        </p:nvGrpSpPr>
        <p:grpSpPr>
          <a:xfrm>
            <a:off x="282908" y="1060839"/>
            <a:ext cx="2571024" cy="2190241"/>
            <a:chOff x="1029484" y="1311626"/>
            <a:chExt cx="2571024" cy="2190241"/>
          </a:xfrm>
          <a:noFill/>
        </p:grpSpPr>
        <p:sp>
          <p:nvSpPr>
            <p:cNvPr id="23"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5" name="Rectangle 24"/>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6" name="Rectangle 25"/>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4294532099"/>
      </p:ext>
    </p:extLst>
  </p:cSld>
  <p:clrMapOvr>
    <a:masterClrMapping/>
  </p:clrMapOvr>
  <p:transition xmlns:p14="http://schemas.microsoft.com/office/powerpoint/2010/mai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E7F7BA54-05CD-4161-8F9D-EAEAE7B039BA}"/>
              </a:ext>
            </a:extLst>
          </p:cNvPr>
          <p:cNvPicPr>
            <a:picLocks noChangeAspect="1"/>
          </p:cNvPicPr>
          <p:nvPr/>
        </p:nvPicPr>
        <p:blipFill>
          <a:blip r:embed="rId3"/>
          <a:stretch>
            <a:fillRect/>
          </a:stretch>
        </p:blipFill>
        <p:spPr>
          <a:xfrm>
            <a:off x="2057400" y="58271"/>
            <a:ext cx="4724400" cy="3149985"/>
          </a:xfrm>
          <a:prstGeom prst="rect">
            <a:avLst/>
          </a:prstGeom>
        </p:spPr>
      </p:pic>
      <p:sp>
        <p:nvSpPr>
          <p:cNvPr id="3" name="Content Placeholder 2">
            <a:extLst>
              <a:ext uri="{FF2B5EF4-FFF2-40B4-BE49-F238E27FC236}">
                <a16:creationId xmlns:a16="http://schemas.microsoft.com/office/drawing/2014/main" xmlns="" id="{DEDC5583-247C-4073-A719-CBEA798ECB61}"/>
              </a:ext>
            </a:extLst>
          </p:cNvPr>
          <p:cNvSpPr>
            <a:spLocks noGrp="1"/>
          </p:cNvSpPr>
          <p:nvPr>
            <p:ph idx="1"/>
          </p:nvPr>
        </p:nvSpPr>
        <p:spPr>
          <a:xfrm>
            <a:off x="0" y="3274009"/>
            <a:ext cx="9144000" cy="3525720"/>
          </a:xfrm>
        </p:spPr>
        <p:txBody>
          <a:bodyPr/>
          <a:lstStyle/>
          <a:p>
            <a:pPr marL="0" indent="0">
              <a:buNone/>
            </a:pPr>
            <a:r>
              <a:rPr lang="en-US" dirty="0"/>
              <a:t>The biggest loser had to exercise A LOT to lose all that weight, we understand that he needed certain matter to enter his body and go to specific places and then for matter to leave his body. So how does all that happen when he worked out and then when he was at rest?</a:t>
            </a:r>
          </a:p>
          <a:p>
            <a:pPr marL="0" indent="0">
              <a:buNone/>
            </a:pPr>
            <a:r>
              <a:rPr lang="en-US" dirty="0"/>
              <a:t> How do our bodies “know” what to do?</a:t>
            </a:r>
          </a:p>
        </p:txBody>
      </p:sp>
    </p:spTree>
    <p:extLst>
      <p:ext uri="{BB962C8B-B14F-4D97-AF65-F5344CB8AC3E}">
        <p14:creationId xmlns:p14="http://schemas.microsoft.com/office/powerpoint/2010/main" val="3957995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AFF1A38-50A3-4AD1-BABE-D72172641105}"/>
              </a:ext>
            </a:extLst>
          </p:cNvPr>
          <p:cNvSpPr>
            <a:spLocks noGrp="1"/>
          </p:cNvSpPr>
          <p:nvPr>
            <p:ph type="title"/>
          </p:nvPr>
        </p:nvSpPr>
        <p:spPr>
          <a:xfrm>
            <a:off x="1885842" y="1506959"/>
            <a:ext cx="7201116" cy="1630362"/>
          </a:xfrm>
        </p:spPr>
        <p:txBody>
          <a:bodyPr/>
          <a:lstStyle/>
          <a:p>
            <a:r>
              <a:rPr lang="en-US" dirty="0"/>
              <a:t>What happens when you exercise?</a:t>
            </a:r>
          </a:p>
        </p:txBody>
      </p:sp>
      <p:sp>
        <p:nvSpPr>
          <p:cNvPr id="3" name="Content Placeholder 2">
            <a:extLst>
              <a:ext uri="{FF2B5EF4-FFF2-40B4-BE49-F238E27FC236}">
                <a16:creationId xmlns:a16="http://schemas.microsoft.com/office/drawing/2014/main" xmlns="" id="{CEB6CED1-9AD5-4448-9259-A9862296AA69}"/>
              </a:ext>
            </a:extLst>
          </p:cNvPr>
          <p:cNvSpPr>
            <a:spLocks noGrp="1"/>
          </p:cNvSpPr>
          <p:nvPr>
            <p:ph idx="1"/>
          </p:nvPr>
        </p:nvSpPr>
        <p:spPr>
          <a:xfrm>
            <a:off x="1981200" y="4419600"/>
            <a:ext cx="7010400" cy="653692"/>
          </a:xfrm>
        </p:spPr>
        <p:txBody>
          <a:bodyPr/>
          <a:lstStyle/>
          <a:p>
            <a:pPr marL="0" indent="0">
              <a:buNone/>
            </a:pPr>
            <a:r>
              <a:rPr lang="en-US" dirty="0"/>
              <a:t>Write your ideas in </a:t>
            </a:r>
            <a:r>
              <a:rPr lang="en-US" b="1" dirty="0"/>
              <a:t>Doodle Box A</a:t>
            </a:r>
          </a:p>
        </p:txBody>
      </p:sp>
      <p:pic>
        <p:nvPicPr>
          <p:cNvPr id="4" name="Picture 3">
            <a:extLst>
              <a:ext uri="{FF2B5EF4-FFF2-40B4-BE49-F238E27FC236}">
                <a16:creationId xmlns:a16="http://schemas.microsoft.com/office/drawing/2014/main" xmlns="" id="{C7A15649-4630-4D78-92AC-5D8EC4A6E4C4}"/>
              </a:ext>
            </a:extLst>
          </p:cNvPr>
          <p:cNvPicPr>
            <a:picLocks noChangeAspect="1"/>
          </p:cNvPicPr>
          <p:nvPr/>
        </p:nvPicPr>
        <p:blipFill>
          <a:blip r:embed="rId3"/>
          <a:stretch>
            <a:fillRect/>
          </a:stretch>
        </p:blipFill>
        <p:spPr>
          <a:xfrm>
            <a:off x="607907" y="1506959"/>
            <a:ext cx="1341236" cy="1365622"/>
          </a:xfrm>
          <a:prstGeom prst="rect">
            <a:avLst/>
          </a:prstGeom>
        </p:spPr>
      </p:pic>
      <p:pic>
        <p:nvPicPr>
          <p:cNvPr id="5" name="Picture 4">
            <a:extLst>
              <a:ext uri="{FF2B5EF4-FFF2-40B4-BE49-F238E27FC236}">
                <a16:creationId xmlns:a16="http://schemas.microsoft.com/office/drawing/2014/main" xmlns="" id="{A97E849A-A896-4BCA-93C4-1E3771684D6A}"/>
              </a:ext>
            </a:extLst>
          </p:cNvPr>
          <p:cNvPicPr>
            <a:picLocks noChangeAspect="1"/>
          </p:cNvPicPr>
          <p:nvPr/>
        </p:nvPicPr>
        <p:blipFill>
          <a:blip r:embed="rId4"/>
          <a:stretch>
            <a:fillRect/>
          </a:stretch>
        </p:blipFill>
        <p:spPr>
          <a:xfrm>
            <a:off x="643164" y="4330460"/>
            <a:ext cx="926672" cy="932769"/>
          </a:xfrm>
          <a:prstGeom prst="rect">
            <a:avLst/>
          </a:prstGeom>
        </p:spPr>
      </p:pic>
    </p:spTree>
    <p:extLst>
      <p:ext uri="{BB962C8B-B14F-4D97-AF65-F5344CB8AC3E}">
        <p14:creationId xmlns:p14="http://schemas.microsoft.com/office/powerpoint/2010/main" val="3182796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LS01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1394343"/>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rPr>
              <a:t>What did we figure out?</a:t>
            </a:r>
          </a:p>
          <a:p>
            <a:pPr marL="0" indent="0">
              <a:buNone/>
            </a:pPr>
            <a:r>
              <a:rPr lang="en-US" sz="2000" dirty="0">
                <a:solidFill>
                  <a:srgbClr val="583F34"/>
                </a:solidFill>
              </a:rPr>
              <a:t>We understand that when you exercise your body responds in different ways.</a:t>
            </a: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FL LS01 Teacher Reflection Notes:</a:t>
            </a:r>
          </a:p>
          <a:p>
            <a:pPr marL="0" indent="0">
              <a:buNone/>
            </a:pPr>
            <a:endParaRPr lang="en-US" sz="1600" dirty="0">
              <a:solidFill>
                <a:srgbClr val="583F34"/>
              </a:solidFill>
            </a:endParaRPr>
          </a:p>
          <a:p>
            <a:pPr marL="0" indent="0">
              <a:buNone/>
            </a:pPr>
            <a:r>
              <a:rPr lang="en-US" sz="1600" i="1" dirty="0">
                <a:solidFill>
                  <a:srgbClr val="583F34"/>
                </a:solidFill>
              </a:rPr>
              <a:t>Things that went well…</a:t>
            </a:r>
          </a:p>
          <a:p>
            <a:pPr marL="0" indent="0">
              <a:buNone/>
            </a:pPr>
            <a:endParaRPr lang="en-US" sz="1600" i="1" dirty="0">
              <a:solidFill>
                <a:srgbClr val="583F34"/>
              </a:solidFill>
            </a:endParaRPr>
          </a:p>
          <a:p>
            <a:pPr marL="0" indent="0">
              <a:buNone/>
            </a:pPr>
            <a:r>
              <a:rPr lang="en-US" sz="1600" i="1" dirty="0">
                <a:solidFill>
                  <a:srgbClr val="583F34"/>
                </a:solidFill>
              </a:rPr>
              <a:t>Things I would change…</a:t>
            </a:r>
          </a:p>
          <a:p>
            <a:pPr marL="0" indent="0">
              <a:buNone/>
            </a:pPr>
            <a:endParaRPr lang="en-US" sz="1600" i="1" dirty="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670487318"/>
      </p:ext>
    </p:extLst>
  </p:cSld>
  <p:clrMapOvr>
    <a:masterClrMapping/>
  </p:clrMapOvr>
  <p:transition xmlns:p14="http://schemas.microsoft.com/office/powerpoint/2010/mai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6878</TotalTime>
  <Words>5999</Words>
  <Application>Microsoft Macintosh PowerPoint</Application>
  <PresentationFormat>On-screen Show (4:3)</PresentationFormat>
  <Paragraphs>770</Paragraphs>
  <Slides>55</Slides>
  <Notes>55</Notes>
  <HiddenSlides>0</HiddenSlides>
  <MMClips>0</MMClips>
  <ScaleCrop>false</ScaleCrop>
  <HeadingPairs>
    <vt:vector size="4" baseType="variant">
      <vt:variant>
        <vt:lpstr>Theme</vt:lpstr>
      </vt:variant>
      <vt:variant>
        <vt:i4>2</vt:i4>
      </vt:variant>
      <vt:variant>
        <vt:lpstr>Slide Titles</vt:lpstr>
      </vt:variant>
      <vt:variant>
        <vt:i4>55</vt:i4>
      </vt:variant>
    </vt:vector>
  </HeadingPairs>
  <TitlesOfParts>
    <vt:vector size="57" baseType="lpstr">
      <vt:lpstr>Office Theme</vt:lpstr>
      <vt:lpstr>Default Design</vt:lpstr>
      <vt:lpstr>Feedback Loops</vt:lpstr>
      <vt:lpstr>Disclaimer</vt:lpstr>
      <vt:lpstr>How to use these slides…</vt:lpstr>
      <vt:lpstr>Teacher notes</vt:lpstr>
      <vt:lpstr>PQM [For Teachers Only]</vt:lpstr>
      <vt:lpstr>LS01 Teacher Resource: Learning Segment Overview</vt:lpstr>
      <vt:lpstr>PowerPoint Presentation</vt:lpstr>
      <vt:lpstr>What happens when you exercise?</vt:lpstr>
      <vt:lpstr>LS01 Teacher Resource: What did we figure out?</vt:lpstr>
      <vt:lpstr>LS02 Teacher Resource: Learning Segment Overview</vt:lpstr>
      <vt:lpstr>Measuring Heart Rate</vt:lpstr>
      <vt:lpstr>Resting Heart Rate</vt:lpstr>
      <vt:lpstr>Collect Data</vt:lpstr>
      <vt:lpstr>I WORK OUT!!!!</vt:lpstr>
      <vt:lpstr>PowerPoint Presentation</vt:lpstr>
      <vt:lpstr>LS02 Teacher Resource: What did we figure out?</vt:lpstr>
      <vt:lpstr>LS03 Teacher Resource: Learning Segment Overview</vt:lpstr>
      <vt:lpstr>PowerPoint Presentation</vt:lpstr>
      <vt:lpstr>What questions might a scientist observing these patterns for the first time ask?</vt:lpstr>
      <vt:lpstr>LS03 Teacher Resource: What did we figure out?</vt:lpstr>
      <vt:lpstr>LS04 Teacher Resource: Learning Segment Overview</vt:lpstr>
      <vt:lpstr>PowerPoint Presentation</vt:lpstr>
      <vt:lpstr>LS04 Teacher Resource: What did we figure out?</vt:lpstr>
      <vt:lpstr>LS05 Teacher Resource: Learning Segment Overview</vt:lpstr>
      <vt:lpstr>PowerPoint Presentation</vt:lpstr>
      <vt:lpstr>PowerPoint Presentation</vt:lpstr>
      <vt:lpstr>PowerPoint Presentation</vt:lpstr>
      <vt:lpstr>PowerPoint Presentation</vt:lpstr>
      <vt:lpstr>PowerPoint Presentation</vt:lpstr>
      <vt:lpstr>LS05 Teacher Resource: What did we figure out?</vt:lpstr>
      <vt:lpstr>LS06 Teacher Resource: Learning Segment Overview</vt:lpstr>
      <vt:lpstr>PowerPoint Presentation</vt:lpstr>
      <vt:lpstr>Ticket Out The Door </vt:lpstr>
      <vt:lpstr>LS06 Teacher Resource: What did we figure out?</vt:lpstr>
      <vt:lpstr>LS07 Teacher Resource: Learning Segment Overview</vt:lpstr>
      <vt:lpstr>Should we revise our model?</vt:lpstr>
      <vt:lpstr>How does your heart know that it needs to speed up or slow down?</vt:lpstr>
      <vt:lpstr>How does your heart know that it needs to speed up or slow down?</vt:lpstr>
      <vt:lpstr>Lets Find Out!</vt:lpstr>
      <vt:lpstr>PowerPoint Presentation</vt:lpstr>
      <vt:lpstr>Putting It All Together</vt:lpstr>
      <vt:lpstr>Should we revise our model?</vt:lpstr>
      <vt:lpstr>LS07 Teacher Resource: What did we figure out?</vt:lpstr>
      <vt:lpstr>LS08 Teacher Resource: Learning Segment Overview</vt:lpstr>
      <vt:lpstr>Assessment</vt:lpstr>
      <vt:lpstr>LS08 Teacher Resource: What did we figure out?</vt:lpstr>
      <vt:lpstr>LS09 Teacher Resource: Learning Segment Overview</vt:lpstr>
      <vt:lpstr>Feedback Diagram</vt:lpstr>
      <vt:lpstr>PowerPoint Presentation</vt:lpstr>
      <vt:lpstr>PowerPoint Presentation</vt:lpstr>
      <vt:lpstr>LS09 Teacher Resource: What did we figure out?</vt:lpstr>
      <vt:lpstr>LS10 Teacher Resource: Learning Segment Overview</vt:lpstr>
      <vt:lpstr>PowerPoint Presentation</vt:lpstr>
      <vt:lpstr>PowerPoint Presentation</vt:lpstr>
      <vt:lpstr>LS10 Teacher Resource: What did we figure out?</vt:lpstr>
    </vt:vector>
  </TitlesOfParts>
  <Company>YCUSD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Cynthia Passmore</cp:lastModifiedBy>
  <cp:revision>160</cp:revision>
  <dcterms:created xsi:type="dcterms:W3CDTF">2014-09-17T15:44:25Z</dcterms:created>
  <dcterms:modified xsi:type="dcterms:W3CDTF">2018-02-16T11:37:40Z</dcterms:modified>
</cp:coreProperties>
</file>